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0"/>
  </p:notesMasterIdLst>
  <p:sldIdLst>
    <p:sldId id="256" r:id="rId2"/>
    <p:sldId id="260" r:id="rId3"/>
    <p:sldId id="325" r:id="rId4"/>
    <p:sldId id="327" r:id="rId5"/>
    <p:sldId id="330" r:id="rId6"/>
    <p:sldId id="331" r:id="rId7"/>
    <p:sldId id="332" r:id="rId8"/>
    <p:sldId id="268" r:id="rId9"/>
    <p:sldId id="267" r:id="rId10"/>
    <p:sldId id="265" r:id="rId11"/>
    <p:sldId id="272" r:id="rId12"/>
    <p:sldId id="324" r:id="rId13"/>
    <p:sldId id="273" r:id="rId14"/>
    <p:sldId id="274" r:id="rId15"/>
    <p:sldId id="285" r:id="rId16"/>
    <p:sldId id="286" r:id="rId17"/>
    <p:sldId id="276" r:id="rId18"/>
    <p:sldId id="279" r:id="rId19"/>
    <p:sldId id="269" r:id="rId20"/>
    <p:sldId id="270" r:id="rId21"/>
    <p:sldId id="271" r:id="rId22"/>
    <p:sldId id="281" r:id="rId23"/>
    <p:sldId id="282" r:id="rId24"/>
    <p:sldId id="335" r:id="rId25"/>
    <p:sldId id="291" r:id="rId26"/>
    <p:sldId id="293" r:id="rId27"/>
    <p:sldId id="292" r:id="rId28"/>
    <p:sldId id="294" r:id="rId29"/>
    <p:sldId id="295" r:id="rId30"/>
    <p:sldId id="297" r:id="rId31"/>
    <p:sldId id="298" r:id="rId32"/>
    <p:sldId id="299" r:id="rId33"/>
    <p:sldId id="301" r:id="rId34"/>
    <p:sldId id="305" r:id="rId35"/>
    <p:sldId id="309" r:id="rId36"/>
    <p:sldId id="310" r:id="rId37"/>
    <p:sldId id="314" r:id="rId38"/>
    <p:sldId id="317" r:id="rId39"/>
    <p:sldId id="319" r:id="rId40"/>
    <p:sldId id="322" r:id="rId41"/>
    <p:sldId id="283" r:id="rId42"/>
    <p:sldId id="339" r:id="rId43"/>
    <p:sldId id="346" r:id="rId44"/>
    <p:sldId id="363" r:id="rId45"/>
    <p:sldId id="341" r:id="rId46"/>
    <p:sldId id="347" r:id="rId47"/>
    <p:sldId id="349" r:id="rId48"/>
    <p:sldId id="350" r:id="rId49"/>
    <p:sldId id="351" r:id="rId50"/>
    <p:sldId id="353" r:id="rId51"/>
    <p:sldId id="344" r:id="rId52"/>
    <p:sldId id="360" r:id="rId53"/>
    <p:sldId id="371" r:id="rId54"/>
    <p:sldId id="364" r:id="rId55"/>
    <p:sldId id="365" r:id="rId56"/>
    <p:sldId id="369" r:id="rId57"/>
    <p:sldId id="370" r:id="rId58"/>
    <p:sldId id="376" r:id="rId59"/>
    <p:sldId id="372" r:id="rId60"/>
    <p:sldId id="377" r:id="rId61"/>
    <p:sldId id="391" r:id="rId62"/>
    <p:sldId id="397" r:id="rId63"/>
    <p:sldId id="392" r:id="rId64"/>
    <p:sldId id="393" r:id="rId65"/>
    <p:sldId id="395" r:id="rId66"/>
    <p:sldId id="382" r:id="rId67"/>
    <p:sldId id="383" r:id="rId68"/>
    <p:sldId id="384" r:id="rId69"/>
    <p:sldId id="390" r:id="rId70"/>
    <p:sldId id="399" r:id="rId71"/>
    <p:sldId id="442" r:id="rId72"/>
    <p:sldId id="443" r:id="rId73"/>
    <p:sldId id="444" r:id="rId74"/>
    <p:sldId id="445" r:id="rId75"/>
    <p:sldId id="446" r:id="rId76"/>
    <p:sldId id="447" r:id="rId77"/>
    <p:sldId id="448" r:id="rId78"/>
    <p:sldId id="449" r:id="rId79"/>
    <p:sldId id="409" r:id="rId80"/>
    <p:sldId id="410" r:id="rId81"/>
    <p:sldId id="411" r:id="rId82"/>
    <p:sldId id="412" r:id="rId83"/>
    <p:sldId id="413" r:id="rId84"/>
    <p:sldId id="414" r:id="rId85"/>
    <p:sldId id="415" r:id="rId86"/>
    <p:sldId id="416" r:id="rId87"/>
    <p:sldId id="417" r:id="rId88"/>
    <p:sldId id="418" r:id="rId89"/>
    <p:sldId id="419" r:id="rId90"/>
    <p:sldId id="420" r:id="rId91"/>
    <p:sldId id="421" r:id="rId92"/>
    <p:sldId id="428" r:id="rId93"/>
    <p:sldId id="433" r:id="rId94"/>
    <p:sldId id="439" r:id="rId95"/>
    <p:sldId id="438" r:id="rId96"/>
    <p:sldId id="440" r:id="rId97"/>
    <p:sldId id="441" r:id="rId98"/>
    <p:sldId id="374" r:id="rId9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D39206-AEA8-405C-AB25-BE2658CD50BC}" type="datetimeFigureOut">
              <a:rPr lang="en-US" smtClean="0"/>
              <a:pPr/>
              <a:t>12/30/2019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E114B2-149F-4E50-8A19-F3554C1AB1D9}" type="slidenum">
              <a:rPr lang="en-US" smtClean="0"/>
              <a:pPr/>
              <a:t>‹#›</a:t>
            </a:fld>
            <a:endParaRPr lang="en-US"/>
          </a:p>
        </p:txBody>
      </p:sp>
    </p:spTree>
    <p:extLst>
      <p:ext uri="{BB962C8B-B14F-4D97-AF65-F5344CB8AC3E}">
        <p14:creationId xmlns:p14="http://schemas.microsoft.com/office/powerpoint/2010/main" val="490374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E114B2-149F-4E50-8A19-F3554C1AB1D9}"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E114B2-149F-4E50-8A19-F3554C1AB1D9}" type="slidenum">
              <a:rPr lang="en-US" smtClean="0"/>
              <a:pPr/>
              <a:t>61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010081-E5CC-4FE1-BE6B-60DBA6F1360D}" type="slidenum">
              <a:rPr lang="en-US"/>
              <a:pPr/>
              <a:t>81</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94EE992-82DA-4E01-B735-468B3980EAD0}" type="datetimeFigureOut">
              <a:rPr lang="en-US" smtClean="0"/>
              <a:pPr/>
              <a:t>12/30/2019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8F0548A-C804-4601-9348-26DCB891A3B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4EE992-82DA-4E01-B735-468B3980EAD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548A-C804-4601-9348-26DCB891A3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094EE992-82DA-4E01-B735-468B3980EAD0}" type="datetimeFigureOut">
              <a:rPr lang="en-US" smtClean="0"/>
              <a:pPr/>
              <a:t>12/30/2019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8F0548A-C804-4601-9348-26DCB891A3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4EE992-82DA-4E01-B735-468B3980EAD0}"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548A-C804-4601-9348-26DCB891A3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94EE992-82DA-4E01-B735-468B3980EAD0}" type="datetimeFigureOut">
              <a:rPr lang="en-US" smtClean="0"/>
              <a:pPr/>
              <a:t>12/30/2019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48F0548A-C804-4601-9348-26DCB891A3B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4EE992-82DA-4E01-B735-468B3980EAD0}" type="datetimeFigureOut">
              <a:rPr lang="en-US" smtClean="0"/>
              <a:pPr/>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0548A-C804-4601-9348-26DCB891A3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4EE992-82DA-4E01-B735-468B3980EAD0}" type="datetimeFigureOut">
              <a:rPr lang="en-US" smtClean="0"/>
              <a:pPr/>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0548A-C804-4601-9348-26DCB891A3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4EE992-82DA-4E01-B735-468B3980EAD0}" type="datetimeFigureOut">
              <a:rPr lang="en-US" smtClean="0"/>
              <a:pPr/>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0548A-C804-4601-9348-26DCB891A3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94EE992-82DA-4E01-B735-468B3980EAD0}" type="datetimeFigureOut">
              <a:rPr lang="en-US" smtClean="0"/>
              <a:pPr/>
              <a:t>12/30/2019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48F0548A-C804-4601-9348-26DCB891A3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4EE992-82DA-4E01-B735-468B3980EAD0}" type="datetimeFigureOut">
              <a:rPr lang="en-US" smtClean="0"/>
              <a:pPr/>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0548A-C804-4601-9348-26DCB891A3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094EE992-82DA-4E01-B735-468B3980EAD0}" type="datetimeFigureOut">
              <a:rPr lang="en-US" smtClean="0"/>
              <a:pPr/>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0548A-C804-4601-9348-26DCB891A3BF}"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94EE992-82DA-4E01-B735-468B3980EAD0}" type="datetimeFigureOut">
              <a:rPr lang="en-US" smtClean="0"/>
              <a:pPr/>
              <a:t>12/30/2019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8F0548A-C804-4601-9348-26DCB891A3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en.wikipedia.org/wiki/Acute_leukemi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en.wikipedia.org/wiki/Chronic_leukemi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en.wikipedia.org/wiki/French-American-British_classification"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WBC disorders</a:t>
            </a:r>
            <a:endParaRPr lang="en-US" dirty="0"/>
          </a:p>
        </p:txBody>
      </p:sp>
      <p:sp>
        <p:nvSpPr>
          <p:cNvPr id="3" name="Subtitle 2"/>
          <p:cNvSpPr>
            <a:spLocks noGrp="1"/>
          </p:cNvSpPr>
          <p:nvPr>
            <p:ph type="subTitle" idx="1"/>
          </p:nvPr>
        </p:nvSpPr>
        <p:spPr>
          <a:xfrm>
            <a:off x="990600" y="2819400"/>
            <a:ext cx="7703234" cy="1752600"/>
          </a:xfrm>
        </p:spPr>
        <p:txBody>
          <a:bodyPr>
            <a:normAutofit lnSpcReduction="10000"/>
          </a:bodyPr>
          <a:lstStyle/>
          <a:p>
            <a:endParaRPr lang="en-US" sz="2000" dirty="0" smtClean="0"/>
          </a:p>
          <a:p>
            <a:endParaRPr lang="en-US" sz="2000" dirty="0" smtClean="0"/>
          </a:p>
          <a:p>
            <a:r>
              <a:rPr lang="en-US" sz="2000" dirty="0" smtClean="0"/>
              <a:t>DR.R.S.GOPIKA</a:t>
            </a:r>
          </a:p>
          <a:p>
            <a:r>
              <a:rPr lang="en-US" sz="2000" dirty="0" smtClean="0"/>
              <a:t>HOD, DEPT OF PATHOLOGY</a:t>
            </a:r>
          </a:p>
          <a:p>
            <a:r>
              <a:rPr lang="en-US" sz="2000" dirty="0" smtClean="0"/>
              <a:t>SKHMC  KULASEKHARAM</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800" b="1" dirty="0" smtClean="0">
                <a:latin typeface="Arial" charset="0"/>
                <a:cs typeface="Arial" charset="0"/>
              </a:rPr>
              <a:t>WBC </a:t>
            </a:r>
            <a:r>
              <a:rPr lang="en-GB" sz="4800" b="1" dirty="0" err="1" smtClean="0">
                <a:latin typeface="Arial" charset="0"/>
                <a:cs typeface="Arial" charset="0"/>
              </a:rPr>
              <a:t>Neoplastic</a:t>
            </a:r>
            <a:r>
              <a:rPr lang="en-GB" sz="4800" b="1" dirty="0" smtClean="0">
                <a:latin typeface="Arial" charset="0"/>
                <a:cs typeface="Arial" charset="0"/>
              </a:rPr>
              <a:t> disorders</a:t>
            </a:r>
            <a:endParaRPr lang="en-US" dirty="0"/>
          </a:p>
        </p:txBody>
      </p:sp>
      <p:sp>
        <p:nvSpPr>
          <p:cNvPr id="3" name="Content Placeholder 2"/>
          <p:cNvSpPr>
            <a:spLocks noGrp="1"/>
          </p:cNvSpPr>
          <p:nvPr>
            <p:ph idx="1"/>
          </p:nvPr>
        </p:nvSpPr>
        <p:spPr/>
        <p:txBody>
          <a:bodyPr/>
          <a:lstStyle/>
          <a:p>
            <a:pPr>
              <a:lnSpc>
                <a:spcPct val="90000"/>
              </a:lnSpc>
            </a:pPr>
            <a:r>
              <a:rPr lang="en-GB" b="1" dirty="0" err="1" smtClean="0">
                <a:solidFill>
                  <a:srgbClr val="660033"/>
                </a:solidFill>
                <a:latin typeface="Arial" charset="0"/>
                <a:cs typeface="Arial" charset="0"/>
              </a:rPr>
              <a:t>Leukemias</a:t>
            </a:r>
            <a:r>
              <a:rPr lang="en-GB" b="1" dirty="0" smtClean="0">
                <a:solidFill>
                  <a:srgbClr val="660033"/>
                </a:solidFill>
                <a:latin typeface="Arial" charset="0"/>
                <a:cs typeface="Arial" charset="0"/>
              </a:rPr>
              <a:t> -</a:t>
            </a:r>
            <a:r>
              <a:rPr lang="en-GB" dirty="0" smtClean="0">
                <a:latin typeface="Arial" charset="0"/>
                <a:cs typeface="Arial" charset="0"/>
              </a:rPr>
              <a:t> Bone marrow, blood, blast cells</a:t>
            </a:r>
          </a:p>
          <a:p>
            <a:pPr lvl="1">
              <a:lnSpc>
                <a:spcPct val="90000"/>
              </a:lnSpc>
            </a:pPr>
            <a:r>
              <a:rPr lang="en-GB" dirty="0" smtClean="0">
                <a:latin typeface="Arial" charset="0"/>
                <a:cs typeface="Arial" charset="0"/>
              </a:rPr>
              <a:t>Acute/Chronic &amp; Myeloid/Lymphoid</a:t>
            </a:r>
          </a:p>
          <a:p>
            <a:pPr lvl="1">
              <a:lnSpc>
                <a:spcPct val="90000"/>
              </a:lnSpc>
            </a:pPr>
            <a:r>
              <a:rPr lang="en-GB" dirty="0" smtClean="0">
                <a:latin typeface="Arial" charset="0"/>
                <a:cs typeface="Arial" charset="0"/>
              </a:rPr>
              <a:t>AML / ALL &amp; CML / CLL</a:t>
            </a:r>
          </a:p>
          <a:p>
            <a:pPr>
              <a:lnSpc>
                <a:spcPct val="90000"/>
              </a:lnSpc>
            </a:pPr>
            <a:r>
              <a:rPr lang="en-GB" b="1" dirty="0" smtClean="0">
                <a:solidFill>
                  <a:srgbClr val="660033"/>
                </a:solidFill>
                <a:latin typeface="Arial" charset="0"/>
                <a:cs typeface="Arial" charset="0"/>
              </a:rPr>
              <a:t>Lymphomas</a:t>
            </a:r>
            <a:r>
              <a:rPr lang="en-GB" dirty="0" smtClean="0">
                <a:latin typeface="Arial" charset="0"/>
                <a:cs typeface="Arial" charset="0"/>
              </a:rPr>
              <a:t> – Lymph nodes, </a:t>
            </a:r>
            <a:r>
              <a:rPr lang="en-GB" dirty="0" err="1" smtClean="0">
                <a:latin typeface="Arial" charset="0"/>
                <a:cs typeface="Arial" charset="0"/>
              </a:rPr>
              <a:t>tumor</a:t>
            </a:r>
            <a:endParaRPr lang="en-GB" dirty="0" smtClean="0">
              <a:latin typeface="Arial" charset="0"/>
              <a:cs typeface="Arial" charset="0"/>
            </a:endParaRPr>
          </a:p>
          <a:p>
            <a:pPr lvl="1">
              <a:lnSpc>
                <a:spcPct val="90000"/>
              </a:lnSpc>
            </a:pPr>
            <a:r>
              <a:rPr lang="en-GB" dirty="0" err="1" smtClean="0">
                <a:latin typeface="Arial" charset="0"/>
                <a:cs typeface="Arial" charset="0"/>
              </a:rPr>
              <a:t>Hodgkins</a:t>
            </a:r>
            <a:r>
              <a:rPr lang="en-GB" dirty="0" smtClean="0">
                <a:latin typeface="Arial" charset="0"/>
                <a:cs typeface="Arial" charset="0"/>
              </a:rPr>
              <a:t> - </a:t>
            </a:r>
          </a:p>
          <a:p>
            <a:pPr lvl="1">
              <a:lnSpc>
                <a:spcPct val="90000"/>
              </a:lnSpc>
            </a:pPr>
            <a:r>
              <a:rPr lang="en-GB" dirty="0" smtClean="0">
                <a:latin typeface="Arial" charset="0"/>
                <a:cs typeface="Arial" charset="0"/>
              </a:rPr>
              <a:t>Non-</a:t>
            </a:r>
            <a:r>
              <a:rPr lang="en-GB" dirty="0" err="1" smtClean="0">
                <a:latin typeface="Arial" charset="0"/>
                <a:cs typeface="Arial" charset="0"/>
              </a:rPr>
              <a:t>Hodgkins</a:t>
            </a:r>
            <a:r>
              <a:rPr lang="en-GB" dirty="0" smtClean="0">
                <a:latin typeface="Arial" charset="0"/>
                <a:cs typeface="Arial" charset="0"/>
              </a:rPr>
              <a:t>. Myeloma</a:t>
            </a:r>
          </a:p>
          <a:p>
            <a:pPr>
              <a:lnSpc>
                <a:spcPct val="90000"/>
              </a:lnSpc>
            </a:pPr>
            <a:r>
              <a:rPr lang="en-US" b="1" dirty="0" smtClean="0">
                <a:solidFill>
                  <a:srgbClr val="660033"/>
                </a:solidFill>
                <a:latin typeface="Arial" charset="0"/>
                <a:cs typeface="Arial" charset="0"/>
              </a:rPr>
              <a:t>Premalignant</a:t>
            </a:r>
            <a:r>
              <a:rPr lang="en-US" b="1" dirty="0" smtClean="0">
                <a:latin typeface="Arial" charset="0"/>
                <a:cs typeface="Arial" charset="0"/>
              </a:rPr>
              <a:t> </a:t>
            </a:r>
            <a:r>
              <a:rPr lang="en-US" b="1" dirty="0" smtClean="0">
                <a:solidFill>
                  <a:srgbClr val="660033"/>
                </a:solidFill>
                <a:latin typeface="Arial" charset="0"/>
                <a:cs typeface="Arial" charset="0"/>
              </a:rPr>
              <a:t>conditions</a:t>
            </a:r>
            <a:r>
              <a:rPr lang="en-US" b="1" dirty="0" smtClean="0">
                <a:latin typeface="Arial" charset="0"/>
                <a:cs typeface="Arial" charset="0"/>
              </a:rPr>
              <a:t>:</a:t>
            </a:r>
          </a:p>
          <a:p>
            <a:pPr lvl="1">
              <a:lnSpc>
                <a:spcPct val="90000"/>
              </a:lnSpc>
            </a:pPr>
            <a:r>
              <a:rPr lang="en-US" dirty="0" err="1" smtClean="0"/>
              <a:t>Myeloproliferative</a:t>
            </a:r>
            <a:r>
              <a:rPr lang="en-US" dirty="0" smtClean="0"/>
              <a:t> syndromes (</a:t>
            </a:r>
            <a:r>
              <a:rPr lang="en-US" sz="3200" b="1" dirty="0" smtClean="0">
                <a:solidFill>
                  <a:srgbClr val="660033"/>
                </a:solidFill>
                <a:latin typeface="Arial" charset="0"/>
                <a:cs typeface="Arial" charset="0"/>
              </a:rPr>
              <a:t>MPS</a:t>
            </a:r>
            <a:r>
              <a:rPr lang="en-US" dirty="0" smtClean="0"/>
              <a:t>)</a:t>
            </a:r>
          </a:p>
          <a:p>
            <a:pPr lvl="1">
              <a:lnSpc>
                <a:spcPct val="90000"/>
              </a:lnSpc>
            </a:pPr>
            <a:r>
              <a:rPr lang="en-US" dirty="0" err="1" smtClean="0"/>
              <a:t>Myelodysplastic</a:t>
            </a:r>
            <a:r>
              <a:rPr lang="en-US" dirty="0" smtClean="0"/>
              <a:t> syndromes (</a:t>
            </a:r>
            <a:r>
              <a:rPr lang="en-US" sz="3200" b="1" dirty="0" smtClean="0">
                <a:solidFill>
                  <a:srgbClr val="660033"/>
                </a:solidFill>
                <a:latin typeface="Arial" charset="0"/>
                <a:cs typeface="Arial" charset="0"/>
              </a:rPr>
              <a:t>MDS</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Leukemia</a:t>
            </a:r>
            <a:endParaRPr lang="en-US" dirty="0"/>
          </a:p>
        </p:txBody>
      </p:sp>
      <p:sp>
        <p:nvSpPr>
          <p:cNvPr id="3" name="Content Placeholder 2"/>
          <p:cNvSpPr>
            <a:spLocks noGrp="1"/>
          </p:cNvSpPr>
          <p:nvPr>
            <p:ph idx="1"/>
          </p:nvPr>
        </p:nvSpPr>
        <p:spPr/>
        <p:txBody>
          <a:bodyPr>
            <a:normAutofit/>
          </a:bodyPr>
          <a:lstStyle/>
          <a:p>
            <a:r>
              <a:rPr lang="en-US" dirty="0" smtClean="0"/>
              <a:t>The word </a:t>
            </a:r>
            <a:r>
              <a:rPr lang="en-US" i="1" dirty="0" smtClean="0"/>
              <a:t>leukemia</a:t>
            </a:r>
            <a:r>
              <a:rPr lang="en-US" dirty="0" smtClean="0"/>
              <a:t>, which means 'white blood', </a:t>
            </a:r>
          </a:p>
          <a:p>
            <a:r>
              <a:rPr lang="en-US" dirty="0" smtClean="0"/>
              <a:t>The high number of white blood cells are apparent when a blood sample is viewed under a microscope.</a:t>
            </a:r>
          </a:p>
          <a:p>
            <a:r>
              <a:rPr lang="en-US" dirty="0" smtClean="0"/>
              <a:t> Frequently, these extra white blood cells are immature or dysfunctional. The excessive number of cells can also interfere with the level of other cells, causing a harmful imbalance in the blood count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a:lnSpc>
                <a:spcPct val="90000"/>
              </a:lnSpc>
            </a:pPr>
            <a:r>
              <a:rPr lang="en-US" dirty="0" smtClean="0">
                <a:solidFill>
                  <a:srgbClr val="FF0000"/>
                </a:solidFill>
              </a:rPr>
              <a:t> “Lymphoid Neoplasm that presents with widespread involvement of the bone-marrow, usually accompanied by the presence of large no. of tumor cells in the peripheral blood smear”.</a:t>
            </a:r>
          </a:p>
          <a:p>
            <a:pPr>
              <a:lnSpc>
                <a:spcPct val="90000"/>
              </a:lnSpc>
            </a:pPr>
            <a:r>
              <a:rPr lang="en-US" dirty="0" smtClean="0">
                <a:solidFill>
                  <a:schemeClr val="accent2">
                    <a:lumMod val="75000"/>
                  </a:schemeClr>
                </a:solidFill>
              </a:rPr>
              <a:t>Lymphomas- “lymphoid neoplasm presenting as discrete  tissue masses”.</a:t>
            </a:r>
          </a:p>
          <a:p>
            <a:pPr>
              <a:lnSpc>
                <a:spcPct val="90000"/>
              </a:lnSpc>
            </a:pPr>
            <a:r>
              <a:rPr lang="en-US" dirty="0" smtClean="0">
                <a:solidFill>
                  <a:schemeClr val="bg2">
                    <a:lumMod val="10000"/>
                  </a:schemeClr>
                </a:solidFill>
              </a:rPr>
              <a:t>No clear-cut line between </a:t>
            </a:r>
            <a:r>
              <a:rPr lang="en-US" dirty="0" err="1" smtClean="0">
                <a:solidFill>
                  <a:schemeClr val="bg2">
                    <a:lumMod val="10000"/>
                  </a:schemeClr>
                </a:solidFill>
              </a:rPr>
              <a:t>leukemias</a:t>
            </a:r>
            <a:r>
              <a:rPr lang="en-US" dirty="0" smtClean="0">
                <a:solidFill>
                  <a:schemeClr val="bg2">
                    <a:lumMod val="10000"/>
                  </a:schemeClr>
                </a:solidFill>
              </a:rPr>
              <a:t> and Lymphomas.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Leukemia was first observed by pathologists </a:t>
            </a:r>
            <a:r>
              <a:rPr lang="en-US" dirty="0" smtClean="0">
                <a:solidFill>
                  <a:schemeClr val="accent1">
                    <a:lumMod val="75000"/>
                  </a:schemeClr>
                </a:solidFill>
              </a:rPr>
              <a:t>Rudolf Virchow  </a:t>
            </a:r>
            <a:r>
              <a:rPr lang="en-US" dirty="0" smtClean="0"/>
              <a:t>and John Hughes Bennett  in 1885. Observing an abnormally large amount of white blood cells in a blood sample from a patient, Virchow called the condition "Leukemia", meaning "White Blood".</a:t>
            </a:r>
          </a:p>
          <a:p>
            <a:r>
              <a:rPr lang="en-US" dirty="0" smtClean="0"/>
              <a:t> Around ten years after Virchow and Bennett's findings, pathologist Franz Ernst Christian Neumann  found that one leukemia patient's bone marrow was colored "dirty green-yellow" as opposed to the normal red. This finding allowed Neumann to conclude that a bone marrow problem was responsible for the abnormal blood of leukemia patients.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lstStyle/>
          <a:p>
            <a:pPr>
              <a:spcBef>
                <a:spcPct val="50000"/>
              </a:spcBef>
            </a:pPr>
            <a:endParaRPr lang="en-US" dirty="0" smtClean="0"/>
          </a:p>
          <a:p>
            <a:r>
              <a:rPr lang="en-US" dirty="0" smtClean="0">
                <a:solidFill>
                  <a:schemeClr val="tx2"/>
                </a:solidFill>
              </a:rPr>
              <a:t>Radiation:</a:t>
            </a:r>
            <a:r>
              <a:rPr lang="en-US" dirty="0" smtClean="0"/>
              <a:t> Ionizing, Non ionizing.</a:t>
            </a:r>
          </a:p>
          <a:p>
            <a:r>
              <a:rPr lang="en-US" dirty="0" smtClean="0">
                <a:solidFill>
                  <a:schemeClr val="tx2"/>
                </a:solidFill>
              </a:rPr>
              <a:t>Chemicals</a:t>
            </a:r>
            <a:r>
              <a:rPr lang="en-US" dirty="0" smtClean="0"/>
              <a:t>: Benzene, </a:t>
            </a:r>
            <a:r>
              <a:rPr lang="en-US" dirty="0" err="1" smtClean="0"/>
              <a:t>alkyalating</a:t>
            </a:r>
            <a:r>
              <a:rPr lang="en-US" dirty="0" smtClean="0"/>
              <a:t> agents.</a:t>
            </a:r>
          </a:p>
          <a:p>
            <a:r>
              <a:rPr lang="en-US" dirty="0" smtClean="0">
                <a:solidFill>
                  <a:schemeClr val="tx2"/>
                </a:solidFill>
              </a:rPr>
              <a:t>Viruses:</a:t>
            </a:r>
            <a:r>
              <a:rPr lang="en-US" dirty="0" smtClean="0"/>
              <a:t>  </a:t>
            </a:r>
            <a:r>
              <a:rPr lang="en-US" dirty="0" err="1" smtClean="0"/>
              <a:t>Leukemogenic</a:t>
            </a:r>
            <a:r>
              <a:rPr lang="en-US" dirty="0" smtClean="0"/>
              <a:t> viruses with RT enzyme, HTLV-1.</a:t>
            </a:r>
          </a:p>
          <a:p>
            <a:r>
              <a:rPr lang="en-US" dirty="0" smtClean="0">
                <a:solidFill>
                  <a:schemeClr val="tx2"/>
                </a:solidFill>
              </a:rPr>
              <a:t>Genetic factors:</a:t>
            </a:r>
            <a:r>
              <a:rPr lang="en-US" dirty="0" smtClean="0"/>
              <a:t> Down’s, Blooms, </a:t>
            </a:r>
            <a:r>
              <a:rPr lang="en-US" dirty="0" err="1" smtClean="0"/>
              <a:t>Fanconi’s</a:t>
            </a:r>
            <a:r>
              <a:rPr lang="en-US" dirty="0" smtClean="0"/>
              <a:t>, Ataxia </a:t>
            </a:r>
            <a:r>
              <a:rPr lang="en-US" dirty="0" err="1" smtClean="0"/>
              <a:t>talengiectasia</a:t>
            </a:r>
            <a:r>
              <a:rPr lang="en-US" dirty="0" smtClean="0"/>
              <a: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rgbClr val="FF0000"/>
                </a:solidFill>
              </a:rPr>
              <a:t>Molecular biology of </a:t>
            </a:r>
            <a:r>
              <a:rPr lang="en-US" sz="4800" dirty="0" err="1" smtClean="0">
                <a:solidFill>
                  <a:srgbClr val="FF0000"/>
                </a:solidFill>
              </a:rPr>
              <a:t>Leukemogenesis</a:t>
            </a:r>
            <a:endParaRPr lang="en-US" dirty="0"/>
          </a:p>
        </p:txBody>
      </p:sp>
      <p:sp>
        <p:nvSpPr>
          <p:cNvPr id="3" name="Content Placeholder 2"/>
          <p:cNvSpPr>
            <a:spLocks noGrp="1"/>
          </p:cNvSpPr>
          <p:nvPr>
            <p:ph idx="1"/>
          </p:nvPr>
        </p:nvSpPr>
        <p:spPr/>
        <p:txBody>
          <a:bodyPr/>
          <a:lstStyle/>
          <a:p>
            <a:r>
              <a:rPr lang="en-US" dirty="0" smtClean="0"/>
              <a:t>Inappropriate expression of genes that regulate basic steps in cell proliferation.</a:t>
            </a:r>
          </a:p>
          <a:p>
            <a:r>
              <a:rPr lang="en-US" dirty="0" smtClean="0"/>
              <a:t>Proto-</a:t>
            </a:r>
            <a:r>
              <a:rPr lang="en-US" dirty="0" err="1" smtClean="0"/>
              <a:t>oncogenes</a:t>
            </a:r>
            <a:r>
              <a:rPr lang="en-US" dirty="0" err="1" smtClean="0">
                <a:sym typeface="Wingdings" pitchFamily="2" charset="2"/>
              </a:rPr>
              <a:t>Oncogenes</a:t>
            </a:r>
            <a:r>
              <a:rPr lang="en-US" dirty="0" smtClean="0">
                <a:sym typeface="Wingdings" pitchFamily="2" charset="2"/>
              </a:rPr>
              <a:t>.</a:t>
            </a:r>
          </a:p>
          <a:p>
            <a:r>
              <a:rPr lang="en-US" dirty="0" smtClean="0">
                <a:sym typeface="Wingdings" pitchFamily="2" charset="2"/>
              </a:rPr>
              <a:t>Point mutations, Gene amplification,, translocation.</a:t>
            </a:r>
          </a:p>
          <a:p>
            <a:r>
              <a:rPr lang="en-US" dirty="0" smtClean="0">
                <a:sym typeface="Wingdings" pitchFamily="2" charset="2"/>
              </a:rPr>
              <a:t>Philadelphia chromosome in CML &amp; ALL. </a:t>
            </a:r>
          </a:p>
          <a:p>
            <a:r>
              <a:rPr lang="en-US" dirty="0" smtClean="0">
                <a:sym typeface="Wingdings" pitchFamily="2" charset="2"/>
              </a:rPr>
              <a:t>ABL on Chr-9, BCR on Chr-22. </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solidFill>
                  <a:srgbClr val="FF0000"/>
                </a:solidFill>
              </a:rPr>
              <a:t>Chromosomal abnormalities</a:t>
            </a:r>
            <a:endParaRPr lang="en-US" dirty="0"/>
          </a:p>
        </p:txBody>
      </p:sp>
      <p:sp>
        <p:nvSpPr>
          <p:cNvPr id="3" name="Content Placeholder 2"/>
          <p:cNvSpPr>
            <a:spLocks noGrp="1"/>
          </p:cNvSpPr>
          <p:nvPr>
            <p:ph idx="1"/>
          </p:nvPr>
        </p:nvSpPr>
        <p:spPr/>
        <p:txBody>
          <a:bodyPr/>
          <a:lstStyle/>
          <a:p>
            <a:r>
              <a:rPr lang="en-US" dirty="0" smtClean="0"/>
              <a:t>Very common in </a:t>
            </a:r>
            <a:r>
              <a:rPr lang="en-US" dirty="0" err="1" smtClean="0"/>
              <a:t>leukemias</a:t>
            </a:r>
            <a:r>
              <a:rPr lang="en-US" dirty="0" smtClean="0"/>
              <a:t>.</a:t>
            </a:r>
          </a:p>
          <a:p>
            <a:r>
              <a:rPr lang="en-US" dirty="0" smtClean="0"/>
              <a:t> Diagnosed by banding techniques.</a:t>
            </a:r>
          </a:p>
          <a:p>
            <a:r>
              <a:rPr lang="en-US" dirty="0" smtClean="0"/>
              <a:t>t (8;21),  t(9;22),  inv(16),  t(15;17).</a:t>
            </a:r>
          </a:p>
          <a:p>
            <a:r>
              <a:rPr lang="en-US" dirty="0" smtClean="0"/>
              <a:t>&gt;50% of cases of </a:t>
            </a:r>
            <a:r>
              <a:rPr lang="en-US" dirty="0" err="1" smtClean="0"/>
              <a:t>leukemias</a:t>
            </a:r>
            <a:r>
              <a:rPr lang="en-US" dirty="0" smtClean="0"/>
              <a:t> have Chr. abnormalities.</a:t>
            </a:r>
          </a:p>
          <a:p>
            <a:r>
              <a:rPr lang="en-US" dirty="0" smtClean="0"/>
              <a:t>Helps in diagnosis, prognosis, treatment outcome….. Etc.</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on body</a:t>
            </a:r>
            <a:endParaRPr lang="en-US" dirty="0"/>
          </a:p>
        </p:txBody>
      </p:sp>
      <p:sp>
        <p:nvSpPr>
          <p:cNvPr id="3" name="Content Placeholder 2"/>
          <p:cNvSpPr>
            <a:spLocks noGrp="1"/>
          </p:cNvSpPr>
          <p:nvPr>
            <p:ph idx="1"/>
          </p:nvPr>
        </p:nvSpPr>
        <p:spPr/>
        <p:txBody>
          <a:bodyPr>
            <a:normAutofit/>
          </a:bodyPr>
          <a:lstStyle/>
          <a:p>
            <a:pPr>
              <a:spcBef>
                <a:spcPct val="50000"/>
              </a:spcBef>
            </a:pPr>
            <a:r>
              <a:rPr lang="en-US" dirty="0" smtClean="0"/>
              <a:t>Attacks the immune system</a:t>
            </a:r>
          </a:p>
          <a:p>
            <a:pPr>
              <a:spcBef>
                <a:spcPct val="50000"/>
              </a:spcBef>
            </a:pPr>
            <a:r>
              <a:rPr lang="en-US" dirty="0" smtClean="0"/>
              <a:t>Infections</a:t>
            </a:r>
          </a:p>
          <a:p>
            <a:pPr>
              <a:spcBef>
                <a:spcPct val="50000"/>
              </a:spcBef>
            </a:pPr>
            <a:r>
              <a:rPr lang="en-US" dirty="0" smtClean="0"/>
              <a:t>Anemia</a:t>
            </a:r>
          </a:p>
          <a:p>
            <a:pPr>
              <a:spcBef>
                <a:spcPct val="50000"/>
              </a:spcBef>
            </a:pPr>
            <a:r>
              <a:rPr lang="en-US" dirty="0" smtClean="0"/>
              <a:t>Weakness</a:t>
            </a:r>
          </a:p>
          <a:p>
            <a:pPr>
              <a:spcBef>
                <a:spcPct val="50000"/>
              </a:spcBef>
            </a:pPr>
            <a:r>
              <a:rPr lang="en-US" dirty="0" smtClean="0"/>
              <a:t>No more regular white blood cells, red blood cells, and platelets</a:t>
            </a:r>
          </a:p>
          <a:p>
            <a:pPr>
              <a:spcBef>
                <a:spcPct val="50000"/>
              </a:spcBef>
            </a:pPr>
            <a:r>
              <a:rPr lang="en-US" dirty="0" smtClean="0"/>
              <a:t>Blasts clog blood stream and bone marrow</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Features of </a:t>
            </a:r>
            <a:r>
              <a:rPr lang="en-US" dirty="0" err="1" smtClean="0"/>
              <a:t>leukaemic</a:t>
            </a:r>
            <a:r>
              <a:rPr lang="en-US" dirty="0" smtClean="0"/>
              <a:t> cells</a:t>
            </a:r>
            <a:endParaRPr lang="en-US" dirty="0"/>
          </a:p>
        </p:txBody>
      </p:sp>
      <p:sp>
        <p:nvSpPr>
          <p:cNvPr id="3" name="Content Placeholder 2"/>
          <p:cNvSpPr>
            <a:spLocks noGrp="1"/>
          </p:cNvSpPr>
          <p:nvPr>
            <p:ph idx="1"/>
          </p:nvPr>
        </p:nvSpPr>
        <p:spPr/>
        <p:txBody>
          <a:bodyPr>
            <a:normAutofit lnSpcReduction="10000"/>
          </a:bodyPr>
          <a:lstStyle/>
          <a:p>
            <a:r>
              <a:rPr lang="en-US" dirty="0" smtClean="0"/>
              <a:t>Monoclonal origin - derived from a single clone</a:t>
            </a:r>
          </a:p>
          <a:p>
            <a:r>
              <a:rPr lang="en-US" dirty="0" smtClean="0"/>
              <a:t>Acquired gene mutation</a:t>
            </a:r>
          </a:p>
          <a:p>
            <a:r>
              <a:rPr lang="en-US" dirty="0" smtClean="0"/>
              <a:t>Deregulation or uncoupling of critical cellular</a:t>
            </a:r>
          </a:p>
          <a:p>
            <a:r>
              <a:rPr lang="en-US" dirty="0" smtClean="0"/>
              <a:t>functions – proliferation, differentiation and</a:t>
            </a:r>
          </a:p>
          <a:p>
            <a:r>
              <a:rPr lang="en-US" dirty="0" smtClean="0"/>
              <a:t>apoptosis</a:t>
            </a:r>
          </a:p>
          <a:p>
            <a:r>
              <a:rPr lang="en-US" dirty="0" err="1" smtClean="0"/>
              <a:t>Leukaemic</a:t>
            </a:r>
            <a:r>
              <a:rPr lang="en-US" dirty="0" smtClean="0"/>
              <a:t> cells are more robust and survive</a:t>
            </a:r>
          </a:p>
          <a:p>
            <a:r>
              <a:rPr lang="en-US" dirty="0" smtClean="0"/>
              <a:t>condition other cells do not, such as stress and</a:t>
            </a:r>
          </a:p>
          <a:p>
            <a:r>
              <a:rPr lang="en-US" dirty="0" smtClean="0"/>
              <a:t>growth factor deprivation which forces other cells to go into apoptosis.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Leukemia Classification</a:t>
            </a:r>
            <a:endParaRPr lang="en-US" dirty="0"/>
          </a:p>
        </p:txBody>
      </p:sp>
      <p:sp>
        <p:nvSpPr>
          <p:cNvPr id="3" name="Content Placeholder 2"/>
          <p:cNvSpPr>
            <a:spLocks noGrp="1"/>
          </p:cNvSpPr>
          <p:nvPr>
            <p:ph idx="1"/>
          </p:nvPr>
        </p:nvSpPr>
        <p:spPr/>
        <p:txBody>
          <a:bodyPr/>
          <a:lstStyle/>
          <a:p>
            <a:r>
              <a:rPr lang="en-US" b="1" dirty="0" smtClean="0">
                <a:solidFill>
                  <a:srgbClr val="660033"/>
                </a:solidFill>
              </a:rPr>
              <a:t>Acute </a:t>
            </a:r>
            <a:r>
              <a:rPr lang="en-US" b="1" dirty="0" err="1" smtClean="0">
                <a:solidFill>
                  <a:srgbClr val="660033"/>
                </a:solidFill>
              </a:rPr>
              <a:t>Leukemias</a:t>
            </a:r>
            <a:r>
              <a:rPr lang="en-US" b="1" dirty="0" smtClean="0">
                <a:solidFill>
                  <a:srgbClr val="660033"/>
                </a:solidFill>
              </a:rPr>
              <a:t>:</a:t>
            </a:r>
            <a:endParaRPr lang="en-US" dirty="0" smtClean="0">
              <a:solidFill>
                <a:srgbClr val="660033"/>
              </a:solidFill>
            </a:endParaRPr>
          </a:p>
          <a:p>
            <a:pPr lvl="1"/>
            <a:r>
              <a:rPr lang="en-US" dirty="0" smtClean="0"/>
              <a:t>Acute Myeloid Leukemia - AML </a:t>
            </a:r>
          </a:p>
          <a:p>
            <a:pPr lvl="2"/>
            <a:r>
              <a:rPr lang="en-US" b="1" dirty="0" smtClean="0"/>
              <a:t>AML </a:t>
            </a:r>
            <a:r>
              <a:rPr lang="en-US" b="1" dirty="0" smtClean="0">
                <a:solidFill>
                  <a:srgbClr val="FF3300"/>
                </a:solidFill>
              </a:rPr>
              <a:t>M0, M1, M2, M3</a:t>
            </a:r>
            <a:r>
              <a:rPr lang="en-US" b="1" dirty="0" smtClean="0"/>
              <a:t>, </a:t>
            </a:r>
            <a:r>
              <a:rPr lang="en-US" b="1" dirty="0" smtClean="0">
                <a:solidFill>
                  <a:srgbClr val="0052A4"/>
                </a:solidFill>
              </a:rPr>
              <a:t>M4, M5, M6 &amp; M7</a:t>
            </a:r>
          </a:p>
          <a:p>
            <a:pPr lvl="1"/>
            <a:r>
              <a:rPr lang="en-US" dirty="0" smtClean="0"/>
              <a:t>Acute Lymphoid Leukemia - ALL </a:t>
            </a:r>
          </a:p>
          <a:p>
            <a:pPr lvl="2"/>
            <a:r>
              <a:rPr lang="en-US" b="1" dirty="0" smtClean="0"/>
              <a:t>ALL - </a:t>
            </a:r>
            <a:r>
              <a:rPr lang="en-US" b="1" dirty="0" smtClean="0">
                <a:solidFill>
                  <a:srgbClr val="FF3300"/>
                </a:solidFill>
              </a:rPr>
              <a:t>L1, L2 &amp; L3</a:t>
            </a:r>
            <a:r>
              <a:rPr lang="en-US" b="1" dirty="0" smtClean="0"/>
              <a:t>  - maturity</a:t>
            </a:r>
          </a:p>
          <a:p>
            <a:r>
              <a:rPr lang="en-US" b="1" dirty="0" smtClean="0">
                <a:solidFill>
                  <a:srgbClr val="660033"/>
                </a:solidFill>
              </a:rPr>
              <a:t>Chronic </a:t>
            </a:r>
            <a:r>
              <a:rPr lang="en-US" b="1" dirty="0" err="1" smtClean="0">
                <a:solidFill>
                  <a:srgbClr val="660033"/>
                </a:solidFill>
              </a:rPr>
              <a:t>Leukemias</a:t>
            </a:r>
            <a:r>
              <a:rPr lang="en-US" b="1" dirty="0" smtClean="0">
                <a:solidFill>
                  <a:srgbClr val="660033"/>
                </a:solidFill>
              </a:rPr>
              <a:t>:</a:t>
            </a:r>
            <a:endParaRPr lang="en-US" dirty="0" smtClean="0">
              <a:solidFill>
                <a:srgbClr val="660033"/>
              </a:solidFill>
            </a:endParaRPr>
          </a:p>
          <a:p>
            <a:pPr lvl="1"/>
            <a:r>
              <a:rPr lang="en-US" dirty="0" smtClean="0"/>
              <a:t>Chronic Myeloid Leukemia- </a:t>
            </a:r>
            <a:r>
              <a:rPr lang="en-US" b="1" dirty="0" smtClean="0"/>
              <a:t>CML</a:t>
            </a:r>
          </a:p>
          <a:p>
            <a:pPr lvl="1"/>
            <a:r>
              <a:rPr lang="en-US" dirty="0" smtClean="0"/>
              <a:t>Chronic Lymphoid Leukemia - </a:t>
            </a:r>
            <a:r>
              <a:rPr lang="en-US" b="1" dirty="0" smtClean="0"/>
              <a:t>CLL</a:t>
            </a:r>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WBC disorders:</a:t>
            </a:r>
            <a:endParaRPr lang="en-US" dirty="0"/>
          </a:p>
        </p:txBody>
      </p:sp>
      <p:sp>
        <p:nvSpPr>
          <p:cNvPr id="3" name="Content Placeholder 2"/>
          <p:cNvSpPr>
            <a:spLocks noGrp="1"/>
          </p:cNvSpPr>
          <p:nvPr>
            <p:ph idx="1"/>
          </p:nvPr>
        </p:nvSpPr>
        <p:spPr/>
        <p:txBody>
          <a:bodyPr>
            <a:normAutofit/>
          </a:bodyPr>
          <a:lstStyle/>
          <a:p>
            <a:r>
              <a:rPr lang="en-GB" dirty="0" smtClean="0">
                <a:latin typeface="Arial" charset="0"/>
                <a:cs typeface="Arial" charset="0"/>
              </a:rPr>
              <a:t>Reactive increase in number – “</a:t>
            </a:r>
            <a:r>
              <a:rPr lang="en-GB" dirty="0" err="1" smtClean="0">
                <a:latin typeface="Arial" charset="0"/>
                <a:cs typeface="Arial" charset="0"/>
              </a:rPr>
              <a:t>philias</a:t>
            </a:r>
            <a:r>
              <a:rPr lang="en-GB" dirty="0" smtClean="0">
                <a:latin typeface="Arial" charset="0"/>
                <a:cs typeface="Arial" charset="0"/>
              </a:rPr>
              <a:t>” </a:t>
            </a:r>
            <a:r>
              <a:rPr lang="en-GB" dirty="0" smtClean="0">
                <a:latin typeface="Symbol" pitchFamily="18" charset="2"/>
                <a:cs typeface="Arial" charset="0"/>
              </a:rPr>
              <a:t>·</a:t>
            </a:r>
            <a:r>
              <a:rPr lang="en-GB" dirty="0" smtClean="0">
                <a:cs typeface="Times New Roman" charset="0"/>
              </a:rPr>
              <a:t>   </a:t>
            </a:r>
            <a:r>
              <a:rPr lang="en-GB" b="1" i="1" dirty="0" err="1" smtClean="0">
                <a:latin typeface="Arial" charset="0"/>
                <a:cs typeface="Arial" charset="0"/>
              </a:rPr>
              <a:t>Neutrophilia</a:t>
            </a:r>
            <a:r>
              <a:rPr lang="en-GB" dirty="0" smtClean="0">
                <a:latin typeface="Arial" charset="0"/>
                <a:cs typeface="Arial" charset="0"/>
              </a:rPr>
              <a:t> – Bacterial sepsis </a:t>
            </a:r>
            <a:r>
              <a:rPr lang="en-GB" dirty="0" smtClean="0">
                <a:latin typeface="Symbol" pitchFamily="18" charset="2"/>
                <a:cs typeface="Arial" charset="0"/>
              </a:rPr>
              <a:t>·</a:t>
            </a:r>
            <a:r>
              <a:rPr lang="en-GB" dirty="0" smtClean="0">
                <a:cs typeface="Times New Roman" charset="0"/>
              </a:rPr>
              <a:t>   </a:t>
            </a:r>
            <a:r>
              <a:rPr lang="en-GB" b="1" i="1" dirty="0" err="1" smtClean="0">
                <a:latin typeface="Arial" charset="0"/>
                <a:cs typeface="Arial" charset="0"/>
              </a:rPr>
              <a:t>Lymphocytosis</a:t>
            </a:r>
            <a:r>
              <a:rPr lang="en-GB" dirty="0" smtClean="0">
                <a:latin typeface="Arial" charset="0"/>
                <a:cs typeface="Arial" charset="0"/>
              </a:rPr>
              <a:t> – viral, Immune </a:t>
            </a:r>
            <a:r>
              <a:rPr lang="en-GB" dirty="0" smtClean="0">
                <a:latin typeface="Symbol" pitchFamily="18" charset="2"/>
                <a:cs typeface="Arial" charset="0"/>
              </a:rPr>
              <a:t>·</a:t>
            </a:r>
            <a:r>
              <a:rPr lang="en-GB" dirty="0" smtClean="0">
                <a:cs typeface="Times New Roman" charset="0"/>
              </a:rPr>
              <a:t>   </a:t>
            </a:r>
            <a:r>
              <a:rPr lang="en-GB" b="1" i="1" dirty="0" err="1" smtClean="0">
                <a:latin typeface="Arial" charset="0"/>
                <a:cs typeface="Arial" charset="0"/>
              </a:rPr>
              <a:t>Eosinophilia</a:t>
            </a:r>
            <a:r>
              <a:rPr lang="en-GB" dirty="0" smtClean="0">
                <a:latin typeface="Arial" charset="0"/>
                <a:cs typeface="Arial" charset="0"/>
              </a:rPr>
              <a:t> – Allergy &amp; Parasites.</a:t>
            </a:r>
          </a:p>
          <a:p>
            <a:r>
              <a:rPr lang="en-GB" dirty="0" smtClean="0">
                <a:latin typeface="Arial" charset="0"/>
                <a:cs typeface="Arial" charset="0"/>
              </a:rPr>
              <a:t>Decreased number – “</a:t>
            </a:r>
            <a:r>
              <a:rPr lang="en-GB" dirty="0" err="1" smtClean="0">
                <a:latin typeface="Arial" charset="0"/>
                <a:cs typeface="Arial" charset="0"/>
              </a:rPr>
              <a:t>penias</a:t>
            </a:r>
            <a:r>
              <a:rPr lang="en-GB" dirty="0" smtClean="0">
                <a:latin typeface="Arial" charset="0"/>
                <a:cs typeface="Arial" charset="0"/>
              </a:rPr>
              <a:t>”</a:t>
            </a:r>
          </a:p>
          <a:p>
            <a:pPr lvl="1"/>
            <a:r>
              <a:rPr lang="en-GB" sz="3200" b="1" i="1" dirty="0" err="1" smtClean="0">
                <a:latin typeface="Arial" charset="0"/>
                <a:cs typeface="Arial" charset="0"/>
              </a:rPr>
              <a:t>Neutropenia</a:t>
            </a:r>
            <a:r>
              <a:rPr lang="en-GB" sz="3200" b="1" i="1" dirty="0" smtClean="0">
                <a:latin typeface="Arial" charset="0"/>
                <a:cs typeface="Arial" charset="0"/>
              </a:rPr>
              <a:t>, </a:t>
            </a:r>
            <a:r>
              <a:rPr lang="en-GB" sz="3200" b="1" i="1" dirty="0" err="1" smtClean="0">
                <a:latin typeface="Arial" charset="0"/>
                <a:cs typeface="Arial" charset="0"/>
              </a:rPr>
              <a:t>Lymphopenia</a:t>
            </a:r>
            <a:r>
              <a:rPr lang="en-GB" sz="3200" b="1" i="1" dirty="0" smtClean="0">
                <a:latin typeface="Arial" charset="0"/>
                <a:cs typeface="Arial" charset="0"/>
              </a:rPr>
              <a:t> &amp; </a:t>
            </a:r>
            <a:r>
              <a:rPr lang="en-GB" sz="3200" b="1" i="1" dirty="0" err="1" smtClean="0">
                <a:latin typeface="Arial" charset="0"/>
                <a:cs typeface="Arial" charset="0"/>
              </a:rPr>
              <a:t>Eosinopenia</a:t>
            </a:r>
            <a:r>
              <a:rPr lang="en-GB" sz="3200" b="1" i="1" dirty="0" smtClean="0">
                <a:latin typeface="Arial" charset="0"/>
                <a:cs typeface="Arial" charset="0"/>
              </a:rPr>
              <a:t>, </a:t>
            </a:r>
            <a:r>
              <a:rPr lang="en-GB" sz="3200" b="1" i="1" dirty="0" err="1" smtClean="0">
                <a:latin typeface="Arial" charset="0"/>
                <a:cs typeface="Arial" charset="0"/>
              </a:rPr>
              <a:t>Pancytopenia</a:t>
            </a:r>
            <a:endParaRPr lang="en-GB" sz="3200" b="1" i="1" dirty="0" smtClean="0">
              <a:latin typeface="Arial" charset="0"/>
              <a:cs typeface="Arial" charset="0"/>
            </a:endParaRPr>
          </a:p>
          <a:p>
            <a:pPr lvl="1"/>
            <a:r>
              <a:rPr lang="en-GB" sz="3200" dirty="0" smtClean="0">
                <a:latin typeface="Arial" charset="0"/>
                <a:cs typeface="Arial" charset="0"/>
              </a:rPr>
              <a:t>Drugs, viral infections, Radiation, chemotherapy etc. </a:t>
            </a:r>
            <a:endParaRPr lang="en-GB" dirty="0" smtClean="0">
              <a:latin typeface="Arial" charset="0"/>
              <a:cs typeface="Arial"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hlinkClick r:id="rId2" tooltip="Acute leukemia"/>
              </a:rPr>
              <a:t>Acute leukemia</a:t>
            </a:r>
            <a:endParaRPr lang="en-US" dirty="0"/>
          </a:p>
        </p:txBody>
      </p:sp>
      <p:sp>
        <p:nvSpPr>
          <p:cNvPr id="3" name="Content Placeholder 2"/>
          <p:cNvSpPr>
            <a:spLocks noGrp="1"/>
          </p:cNvSpPr>
          <p:nvPr>
            <p:ph idx="1"/>
          </p:nvPr>
        </p:nvSpPr>
        <p:spPr/>
        <p:txBody>
          <a:bodyPr>
            <a:normAutofit/>
          </a:bodyPr>
          <a:lstStyle/>
          <a:p>
            <a:pPr lvl="0"/>
            <a:r>
              <a:rPr lang="en-US" dirty="0" smtClean="0"/>
              <a:t> is characterized by the rapid increase of immature blood cells. This crowding makes the bone marrow unable to produce healthy blood cells.</a:t>
            </a:r>
          </a:p>
          <a:p>
            <a:pPr lvl="0"/>
            <a:r>
              <a:rPr lang="en-US" dirty="0" smtClean="0"/>
              <a:t> Immediate treatment is required in acute leukemia due to the rapid progression and accumulation of the malignant cells, which then spill over into the bloodstream and spread to other organs of the body. </a:t>
            </a:r>
          </a:p>
          <a:p>
            <a:pPr lvl="0"/>
            <a:r>
              <a:rPr lang="en-US" dirty="0" smtClean="0"/>
              <a:t>Acute forms of leukemia are the most common forms of leukemia in children.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hlinkClick r:id="rId2" tooltip="Chronic leukemia"/>
              </a:rPr>
              <a:t>Chronic leukemia</a:t>
            </a:r>
            <a:r>
              <a:rPr lang="en-US" dirty="0" smtClean="0"/>
              <a:t> </a:t>
            </a:r>
            <a:endParaRPr lang="en-US" dirty="0"/>
          </a:p>
        </p:txBody>
      </p:sp>
      <p:sp>
        <p:nvSpPr>
          <p:cNvPr id="3" name="Content Placeholder 2"/>
          <p:cNvSpPr>
            <a:spLocks noGrp="1"/>
          </p:cNvSpPr>
          <p:nvPr>
            <p:ph idx="1"/>
          </p:nvPr>
        </p:nvSpPr>
        <p:spPr/>
        <p:txBody>
          <a:bodyPr>
            <a:normAutofit/>
          </a:bodyPr>
          <a:lstStyle/>
          <a:p>
            <a:pPr lvl="0"/>
            <a:r>
              <a:rPr lang="en-US" dirty="0" smtClean="0"/>
              <a:t>is distinguished by the excessive build up of relatively mature, but still abnormal, white blood cells.</a:t>
            </a:r>
          </a:p>
          <a:p>
            <a:pPr lvl="0"/>
            <a:r>
              <a:rPr lang="en-US" dirty="0" smtClean="0"/>
              <a:t> Typically taking months or years to progress, the cells are produced at a much higher rate than normal cells, resulting in many abnormal white blood cells in the blood. </a:t>
            </a:r>
          </a:p>
          <a:p>
            <a:pPr lvl="0"/>
            <a:r>
              <a:rPr lang="en-US" dirty="0" smtClean="0"/>
              <a:t>Chronic leukemia mostly occurs in older people, but can theoretically occur in any age group.</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leukemia</a:t>
            </a:r>
            <a:endParaRPr lang="en-US" dirty="0"/>
          </a:p>
        </p:txBody>
      </p:sp>
      <p:sp>
        <p:nvSpPr>
          <p:cNvPr id="3" name="Content Placeholder 2"/>
          <p:cNvSpPr>
            <a:spLocks noGrp="1"/>
          </p:cNvSpPr>
          <p:nvPr>
            <p:ph idx="1"/>
          </p:nvPr>
        </p:nvSpPr>
        <p:spPr/>
        <p:txBody>
          <a:bodyPr/>
          <a:lstStyle/>
          <a:p>
            <a:pPr lvl="0"/>
            <a:r>
              <a:rPr lang="en-US" dirty="0" smtClean="0"/>
              <a:t>In lymphoblastic or </a:t>
            </a:r>
            <a:r>
              <a:rPr lang="en-US" i="1" dirty="0" smtClean="0"/>
              <a:t>lymphocytic </a:t>
            </a:r>
            <a:r>
              <a:rPr lang="en-US" i="1" dirty="0" err="1" smtClean="0"/>
              <a:t>leukemias</a:t>
            </a:r>
            <a:r>
              <a:rPr lang="en-US" dirty="0" smtClean="0"/>
              <a:t>, the cancerous change takes place in a type of marrow cell that normally goes on to form lymphocytes, which are infection-fighting immune system cells. </a:t>
            </a:r>
          </a:p>
          <a:p>
            <a:pPr lvl="0"/>
            <a:endParaRPr lang="en-US" dirty="0" smtClean="0"/>
          </a:p>
          <a:p>
            <a:pPr lvl="0"/>
            <a:r>
              <a:rPr lang="en-US" dirty="0" smtClean="0"/>
              <a:t>Most lymphocytic </a:t>
            </a:r>
            <a:r>
              <a:rPr lang="en-US" dirty="0" err="1" smtClean="0"/>
              <a:t>leukemias</a:t>
            </a:r>
            <a:r>
              <a:rPr lang="en-US" dirty="0" smtClean="0"/>
              <a:t> involve a specific subtype of lymphocyte, the B cell.</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239000" cy="45719"/>
          </a:xfrm>
        </p:spPr>
        <p:txBody>
          <a:bodyPr>
            <a:normAutofit fontScale="90000"/>
          </a:bodyPr>
          <a:lstStyle/>
          <a:p>
            <a:endParaRPr lang="en-US" dirty="0"/>
          </a:p>
        </p:txBody>
      </p:sp>
      <p:sp>
        <p:nvSpPr>
          <p:cNvPr id="3" name="Content Placeholder 2"/>
          <p:cNvSpPr>
            <a:spLocks noGrp="1"/>
          </p:cNvSpPr>
          <p:nvPr>
            <p:ph idx="1"/>
          </p:nvPr>
        </p:nvSpPr>
        <p:spPr/>
        <p:txBody>
          <a:bodyPr/>
          <a:lstStyle/>
          <a:p>
            <a:pPr lvl="0"/>
            <a:r>
              <a:rPr lang="en-US" dirty="0" smtClean="0">
                <a:solidFill>
                  <a:schemeClr val="bg2">
                    <a:lumMod val="25000"/>
                  </a:schemeClr>
                </a:solidFill>
              </a:rPr>
              <a:t>In myeloid or </a:t>
            </a:r>
            <a:r>
              <a:rPr lang="en-US" i="1" dirty="0" err="1" smtClean="0">
                <a:solidFill>
                  <a:schemeClr val="bg2">
                    <a:lumMod val="25000"/>
                  </a:schemeClr>
                </a:solidFill>
              </a:rPr>
              <a:t>myelogenous</a:t>
            </a:r>
            <a:r>
              <a:rPr lang="en-US" i="1" dirty="0" smtClean="0">
                <a:solidFill>
                  <a:schemeClr val="bg2">
                    <a:lumMod val="25000"/>
                  </a:schemeClr>
                </a:solidFill>
              </a:rPr>
              <a:t> </a:t>
            </a:r>
            <a:r>
              <a:rPr lang="en-US" i="1" dirty="0" err="1" smtClean="0">
                <a:solidFill>
                  <a:schemeClr val="bg2">
                    <a:lumMod val="25000"/>
                  </a:schemeClr>
                </a:solidFill>
              </a:rPr>
              <a:t>leukemias</a:t>
            </a:r>
            <a:r>
              <a:rPr lang="en-US" dirty="0" smtClean="0">
                <a:solidFill>
                  <a:schemeClr val="bg2">
                    <a:lumMod val="25000"/>
                  </a:schemeClr>
                </a:solidFill>
              </a:rPr>
              <a:t>, the cancerous change takes place in a type of marrow cell that normally goes on to form red blood cells, some other types of white cells, and platelets.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Age Distribution:</a:t>
            </a:r>
          </a:p>
        </p:txBody>
      </p:sp>
      <p:sp>
        <p:nvSpPr>
          <p:cNvPr id="32771" name="Rectangle 3"/>
          <p:cNvSpPr>
            <a:spLocks noGrp="1" noChangeArrowheads="1"/>
          </p:cNvSpPr>
          <p:nvPr>
            <p:ph type="body" idx="1"/>
          </p:nvPr>
        </p:nvSpPr>
        <p:spPr>
          <a:xfrm>
            <a:off x="533400" y="1981200"/>
            <a:ext cx="8077200" cy="3048000"/>
          </a:xfrm>
        </p:spPr>
        <p:txBody>
          <a:bodyPr/>
          <a:lstStyle/>
          <a:p>
            <a:r>
              <a:rPr lang="en-US" sz="3600"/>
              <a:t>ALL- Younger age population: 4-10</a:t>
            </a:r>
          </a:p>
          <a:p>
            <a:r>
              <a:rPr lang="en-US" sz="3600"/>
              <a:t>AML- Young Adults: 15-40</a:t>
            </a:r>
          </a:p>
          <a:p>
            <a:r>
              <a:rPr lang="en-US" sz="3600"/>
              <a:t>CML- Older adults: 30-60</a:t>
            </a:r>
          </a:p>
          <a:p>
            <a:r>
              <a:rPr lang="en-US" sz="3600"/>
              <a:t>CLL- Old age group: 50-70</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rPr>
              <a:t>Acute </a:t>
            </a:r>
            <a:r>
              <a:rPr lang="en-US" sz="4400" b="1" dirty="0" err="1" smtClean="0">
                <a:solidFill>
                  <a:srgbClr val="FF0000"/>
                </a:solidFill>
              </a:rPr>
              <a:t>leukemias</a:t>
            </a:r>
            <a:endParaRPr lang="en-US" dirty="0"/>
          </a:p>
        </p:txBody>
      </p:sp>
      <p:sp>
        <p:nvSpPr>
          <p:cNvPr id="3" name="Content Placeholder 2"/>
          <p:cNvSpPr>
            <a:spLocks noGrp="1"/>
          </p:cNvSpPr>
          <p:nvPr>
            <p:ph idx="1"/>
          </p:nvPr>
        </p:nvSpPr>
        <p:spPr/>
        <p:txBody>
          <a:bodyPr>
            <a:normAutofit/>
          </a:bodyPr>
          <a:lstStyle/>
          <a:p>
            <a:r>
              <a:rPr lang="en-US" dirty="0" smtClean="0"/>
              <a:t>Aggressive course.</a:t>
            </a:r>
          </a:p>
          <a:p>
            <a:r>
              <a:rPr lang="en-US" dirty="0" smtClean="0"/>
              <a:t>High mortality.</a:t>
            </a:r>
          </a:p>
          <a:p>
            <a:r>
              <a:rPr lang="en-US" dirty="0" smtClean="0"/>
              <a:t>Dominant cell is the Blast.</a:t>
            </a:r>
          </a:p>
          <a:p>
            <a:r>
              <a:rPr lang="en-US" dirty="0" smtClean="0"/>
              <a:t>Classification based on morphology of PS, BM, </a:t>
            </a:r>
            <a:r>
              <a:rPr lang="en-US" dirty="0" err="1" smtClean="0"/>
              <a:t>Cytochemistry</a:t>
            </a:r>
            <a:r>
              <a:rPr lang="en-US" dirty="0" smtClean="0"/>
              <a:t>,   </a:t>
            </a:r>
            <a:r>
              <a:rPr lang="en-US" dirty="0" err="1" smtClean="0"/>
              <a:t>Immunophenotyping</a:t>
            </a:r>
            <a:r>
              <a:rPr lang="en-US" dirty="0" smtClean="0"/>
              <a:t>.</a:t>
            </a:r>
          </a:p>
          <a:p>
            <a:r>
              <a:rPr lang="en-US" dirty="0" smtClean="0"/>
              <a:t>Criteria is more than 20% blasts in BM or PS</a:t>
            </a:r>
          </a:p>
          <a:p>
            <a:r>
              <a:rPr lang="en-US" dirty="0" smtClean="0"/>
              <a:t>8 AML morphological types &amp; 3 ALL types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solidFill>
                  <a:srgbClr val="FF0000"/>
                </a:solidFill>
              </a:rPr>
              <a:t>ACUTE MYELOID LEUKEMIAS (AML)</a:t>
            </a:r>
            <a:endParaRPr lang="en-US" dirty="0"/>
          </a:p>
        </p:txBody>
      </p:sp>
      <p:sp>
        <p:nvSpPr>
          <p:cNvPr id="3" name="Content Placeholder 2"/>
          <p:cNvSpPr>
            <a:spLocks noGrp="1"/>
          </p:cNvSpPr>
          <p:nvPr>
            <p:ph idx="1"/>
          </p:nvPr>
        </p:nvSpPr>
        <p:spPr/>
        <p:txBody>
          <a:bodyPr/>
          <a:lstStyle/>
          <a:p>
            <a:r>
              <a:rPr lang="en-US" sz="2800" dirty="0" smtClean="0"/>
              <a:t>Primarily in adults and in infants less than 1 yr</a:t>
            </a:r>
          </a:p>
          <a:p>
            <a:r>
              <a:rPr lang="en-US" sz="2800" dirty="0" smtClean="0"/>
              <a:t>15 to 20% of all </a:t>
            </a:r>
            <a:r>
              <a:rPr lang="en-US" sz="2800" dirty="0" err="1" smtClean="0"/>
              <a:t>leukemias</a:t>
            </a:r>
            <a:endParaRPr lang="en-US" sz="2800" dirty="0" smtClean="0"/>
          </a:p>
          <a:p>
            <a:r>
              <a:rPr lang="en-US" sz="2800" dirty="0" smtClean="0"/>
              <a:t>More No. of cases after age 50 yrs.</a:t>
            </a:r>
          </a:p>
          <a:p>
            <a:r>
              <a:rPr lang="en-US" sz="2800" dirty="0" smtClean="0"/>
              <a:t>Abrupt onset of symptoms.. Within weeks to months.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p:txBody>
          <a:bodyPr/>
          <a:lstStyle/>
          <a:p>
            <a:r>
              <a:rPr lang="en-US" sz="2800" dirty="0" err="1" smtClean="0"/>
              <a:t>Palor</a:t>
            </a:r>
            <a:r>
              <a:rPr lang="en-US" sz="2800" dirty="0" smtClean="0"/>
              <a:t>, fatigue, weakness, </a:t>
            </a:r>
            <a:r>
              <a:rPr lang="en-US" sz="2800" dirty="0" err="1" smtClean="0"/>
              <a:t>anaemia</a:t>
            </a:r>
            <a:r>
              <a:rPr lang="en-US" sz="2800" dirty="0" smtClean="0"/>
              <a:t>.</a:t>
            </a:r>
          </a:p>
          <a:p>
            <a:r>
              <a:rPr lang="en-US" sz="2800" dirty="0" smtClean="0"/>
              <a:t>Bleeding, bruising, </a:t>
            </a:r>
            <a:r>
              <a:rPr lang="en-US" sz="2800" dirty="0" err="1" smtClean="0"/>
              <a:t>petichial</a:t>
            </a:r>
            <a:r>
              <a:rPr lang="en-US" sz="2800" dirty="0" smtClean="0"/>
              <a:t> hemorrhages.</a:t>
            </a:r>
          </a:p>
          <a:p>
            <a:r>
              <a:rPr lang="en-US" sz="2800" dirty="0" smtClean="0"/>
              <a:t>Infections, pneumonia, meningitis</a:t>
            </a:r>
          </a:p>
          <a:p>
            <a:r>
              <a:rPr lang="en-US" sz="2800" dirty="0" err="1" smtClean="0"/>
              <a:t>Spleenomegaly</a:t>
            </a:r>
            <a:r>
              <a:rPr lang="en-US" sz="2800" dirty="0" smtClean="0"/>
              <a:t>, </a:t>
            </a:r>
            <a:r>
              <a:rPr lang="en-US" sz="2800" dirty="0" err="1" smtClean="0"/>
              <a:t>hepatomegaly</a:t>
            </a:r>
            <a:r>
              <a:rPr lang="en-US" sz="2800" dirty="0" smtClean="0"/>
              <a:t>, </a:t>
            </a:r>
            <a:r>
              <a:rPr lang="en-US" sz="2800" dirty="0" err="1" smtClean="0"/>
              <a:t>lymphadenopathy</a:t>
            </a:r>
            <a:r>
              <a:rPr lang="en-US" sz="2800" dirty="0" smtClean="0"/>
              <a:t>.</a:t>
            </a:r>
          </a:p>
          <a:p>
            <a:r>
              <a:rPr lang="en-US" sz="2800" dirty="0" smtClean="0"/>
              <a:t>DIC in AML-M3, skin infiltration soft tissue masses in AML- M5 etc.</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Diagnosis of AML</a:t>
            </a:r>
            <a:endParaRPr lang="en-US" dirty="0"/>
          </a:p>
        </p:txBody>
      </p:sp>
      <p:sp>
        <p:nvSpPr>
          <p:cNvPr id="3" name="Content Placeholder 2"/>
          <p:cNvSpPr>
            <a:spLocks noGrp="1"/>
          </p:cNvSpPr>
          <p:nvPr>
            <p:ph idx="1"/>
          </p:nvPr>
        </p:nvSpPr>
        <p:spPr/>
        <p:txBody>
          <a:bodyPr/>
          <a:lstStyle/>
          <a:p>
            <a:r>
              <a:rPr lang="en-US" sz="2800" dirty="0" smtClean="0"/>
              <a:t>High index of clinical suspicion</a:t>
            </a:r>
          </a:p>
          <a:p>
            <a:r>
              <a:rPr lang="en-US" sz="2800" dirty="0" smtClean="0"/>
              <a:t>Family history, past history.</a:t>
            </a:r>
          </a:p>
          <a:p>
            <a:r>
              <a:rPr lang="en-US" sz="2800" i="1" u="sng" dirty="0" smtClean="0"/>
              <a:t>Simple PS examination.</a:t>
            </a:r>
          </a:p>
          <a:p>
            <a:r>
              <a:rPr lang="en-US" sz="2800" dirty="0" smtClean="0"/>
              <a:t>PS, Bone marrow, </a:t>
            </a:r>
            <a:r>
              <a:rPr lang="en-US" sz="2800" dirty="0" err="1" smtClean="0"/>
              <a:t>Cytochemistry</a:t>
            </a:r>
            <a:r>
              <a:rPr lang="en-US" sz="2800" dirty="0" smtClean="0"/>
              <a:t>, </a:t>
            </a:r>
            <a:r>
              <a:rPr lang="en-US" sz="2800" dirty="0" err="1" smtClean="0"/>
              <a:t>Immunophenotyping</a:t>
            </a:r>
            <a:r>
              <a:rPr lang="en-US" sz="2800" dirty="0" smtClean="0"/>
              <a:t>, </a:t>
            </a:r>
            <a:r>
              <a:rPr lang="en-US" sz="2800" dirty="0" err="1" smtClean="0"/>
              <a:t>Cytogenetics</a:t>
            </a:r>
            <a:r>
              <a:rPr lang="en-US" sz="2800" dirty="0" smtClean="0"/>
              <a:t>,</a:t>
            </a:r>
          </a:p>
          <a:p>
            <a:r>
              <a:rPr lang="en-US" sz="2800" dirty="0" smtClean="0"/>
              <a:t>Other lab tests: Serum uric acid, LDH, RFT, </a:t>
            </a:r>
            <a:r>
              <a:rPr lang="en-US" sz="2800" dirty="0" err="1" smtClean="0"/>
              <a:t>Sr.Ca</a:t>
            </a:r>
            <a:r>
              <a:rPr lang="en-US" sz="2800" dirty="0" smtClean="0"/>
              <a:t>, electrolytes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Cytochemistry</a:t>
            </a:r>
            <a:endParaRPr lang="en-US" dirty="0"/>
          </a:p>
        </p:txBody>
      </p:sp>
      <p:sp>
        <p:nvSpPr>
          <p:cNvPr id="3" name="Content Placeholder 2"/>
          <p:cNvSpPr>
            <a:spLocks noGrp="1"/>
          </p:cNvSpPr>
          <p:nvPr>
            <p:ph idx="1"/>
          </p:nvPr>
        </p:nvSpPr>
        <p:spPr/>
        <p:txBody>
          <a:bodyPr/>
          <a:lstStyle/>
          <a:p>
            <a:r>
              <a:rPr lang="en-US" sz="2800" dirty="0" smtClean="0"/>
              <a:t>Sudan black B, </a:t>
            </a:r>
            <a:r>
              <a:rPr lang="en-US" sz="2800" dirty="0" err="1" smtClean="0"/>
              <a:t>Myeloperoxidase</a:t>
            </a:r>
            <a:r>
              <a:rPr lang="en-US" sz="2800" dirty="0" smtClean="0"/>
              <a:t> (MPO)</a:t>
            </a:r>
          </a:p>
          <a:p>
            <a:r>
              <a:rPr lang="en-US" sz="2800" dirty="0" smtClean="0"/>
              <a:t>Periodic acid </a:t>
            </a:r>
            <a:r>
              <a:rPr lang="en-US" sz="2800" dirty="0" err="1" smtClean="0"/>
              <a:t>schiff</a:t>
            </a:r>
            <a:r>
              <a:rPr lang="en-US" sz="2800" dirty="0" smtClean="0"/>
              <a:t> (PAS)</a:t>
            </a:r>
          </a:p>
          <a:p>
            <a:r>
              <a:rPr lang="en-US" sz="2800" dirty="0" smtClean="0"/>
              <a:t>Non- specific esterase (NSE)</a:t>
            </a:r>
          </a:p>
          <a:p>
            <a:r>
              <a:rPr lang="en-US" sz="2800" dirty="0" smtClean="0"/>
              <a:t>Acid </a:t>
            </a:r>
            <a:r>
              <a:rPr lang="en-US" sz="2800" dirty="0" err="1" smtClean="0"/>
              <a:t>phosphatase</a:t>
            </a:r>
            <a:endParaRPr lang="en-US" sz="2800"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Myeloblast:</a:t>
            </a:r>
          </a:p>
        </p:txBody>
      </p:sp>
      <p:sp>
        <p:nvSpPr>
          <p:cNvPr id="11267" name="Rectangle 3"/>
          <p:cNvSpPr>
            <a:spLocks noGrp="1" noChangeArrowheads="1"/>
          </p:cNvSpPr>
          <p:nvPr>
            <p:ph type="body" idx="1"/>
          </p:nvPr>
        </p:nvSpPr>
        <p:spPr>
          <a:xfrm>
            <a:off x="533400" y="1981200"/>
            <a:ext cx="8610600" cy="4343400"/>
          </a:xfrm>
        </p:spPr>
        <p:txBody>
          <a:bodyPr/>
          <a:lstStyle/>
          <a:p>
            <a:r>
              <a:rPr lang="en-US" sz="3600"/>
              <a:t>Large cell, with Increased N:C ratio, having open chromatin (Sieved appearance), Prominent 3-5 nucleoli, Moderate amount of cytoplasm with Granules and Auer Rods. </a:t>
            </a:r>
          </a:p>
          <a:p>
            <a:r>
              <a:rPr lang="en-US" sz="3600"/>
              <a:t>MPO &amp; Sudan Black –Positive.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u="sng" dirty="0" smtClean="0">
                <a:solidFill>
                  <a:srgbClr val="FF0000"/>
                </a:solidFill>
              </a:rPr>
              <a:t>MONOCLONAL </a:t>
            </a:r>
            <a:r>
              <a:rPr lang="en-US" sz="4000" u="sng" dirty="0" err="1" smtClean="0">
                <a:solidFill>
                  <a:srgbClr val="FF0000"/>
                </a:solidFill>
              </a:rPr>
              <a:t>Ab</a:t>
            </a:r>
            <a:r>
              <a:rPr lang="en-US" sz="4000" u="sng" dirty="0" smtClean="0">
                <a:solidFill>
                  <a:srgbClr val="FF0000"/>
                </a:solidFill>
              </a:rPr>
              <a:t> IN THE CLASSIFICATION OF ACUTE LEUKEMIAS</a:t>
            </a:r>
            <a:endParaRPr lang="en-US" dirty="0"/>
          </a:p>
        </p:txBody>
      </p:sp>
      <p:sp>
        <p:nvSpPr>
          <p:cNvPr id="3" name="Content Placeholder 2"/>
          <p:cNvSpPr>
            <a:spLocks noGrp="1"/>
          </p:cNvSpPr>
          <p:nvPr>
            <p:ph idx="1"/>
          </p:nvPr>
        </p:nvSpPr>
        <p:spPr/>
        <p:txBody>
          <a:bodyPr/>
          <a:lstStyle/>
          <a:p>
            <a:r>
              <a:rPr lang="en-US" dirty="0" err="1" smtClean="0"/>
              <a:t>Hematopoetic</a:t>
            </a:r>
            <a:r>
              <a:rPr lang="en-US" dirty="0" smtClean="0"/>
              <a:t> precursors: </a:t>
            </a:r>
            <a:r>
              <a:rPr lang="en-US" dirty="0" smtClean="0">
                <a:solidFill>
                  <a:schemeClr val="tx2"/>
                </a:solidFill>
              </a:rPr>
              <a:t>CD 34, HLA-DR, </a:t>
            </a:r>
            <a:r>
              <a:rPr lang="en-US" dirty="0" err="1" smtClean="0">
                <a:solidFill>
                  <a:schemeClr val="tx2"/>
                </a:solidFill>
              </a:rPr>
              <a:t>TdT</a:t>
            </a:r>
            <a:r>
              <a:rPr lang="en-US" dirty="0" smtClean="0">
                <a:solidFill>
                  <a:schemeClr val="tx2"/>
                </a:solidFill>
              </a:rPr>
              <a:t>, CD 45</a:t>
            </a:r>
          </a:p>
          <a:p>
            <a:r>
              <a:rPr lang="en-US" dirty="0" smtClean="0"/>
              <a:t>B-</a:t>
            </a:r>
            <a:r>
              <a:rPr lang="en-US" dirty="0" err="1" smtClean="0"/>
              <a:t>Lineage:</a:t>
            </a:r>
            <a:r>
              <a:rPr lang="en-US" dirty="0" err="1" smtClean="0">
                <a:solidFill>
                  <a:schemeClr val="tx2"/>
                </a:solidFill>
              </a:rPr>
              <a:t>CD</a:t>
            </a:r>
            <a:r>
              <a:rPr lang="en-US" dirty="0" smtClean="0">
                <a:solidFill>
                  <a:schemeClr val="tx2"/>
                </a:solidFill>
              </a:rPr>
              <a:t> 19, CD 20, </a:t>
            </a:r>
            <a:r>
              <a:rPr lang="en-US" dirty="0" err="1" smtClean="0">
                <a:solidFill>
                  <a:schemeClr val="tx2"/>
                </a:solidFill>
              </a:rPr>
              <a:t>Cyto</a:t>
            </a:r>
            <a:r>
              <a:rPr lang="en-US" dirty="0" smtClean="0">
                <a:solidFill>
                  <a:schemeClr val="tx2"/>
                </a:solidFill>
              </a:rPr>
              <a:t> CD 22, CD79a.</a:t>
            </a:r>
          </a:p>
          <a:p>
            <a:r>
              <a:rPr lang="en-US" dirty="0" smtClean="0"/>
              <a:t>T Lineage: </a:t>
            </a:r>
            <a:r>
              <a:rPr lang="en-US" dirty="0" smtClean="0">
                <a:solidFill>
                  <a:schemeClr val="tx2"/>
                </a:solidFill>
              </a:rPr>
              <a:t>CD 2, </a:t>
            </a:r>
            <a:r>
              <a:rPr lang="en-US" dirty="0" err="1" smtClean="0">
                <a:solidFill>
                  <a:schemeClr val="tx2"/>
                </a:solidFill>
              </a:rPr>
              <a:t>Cyto</a:t>
            </a:r>
            <a:r>
              <a:rPr lang="en-US" dirty="0" smtClean="0">
                <a:solidFill>
                  <a:schemeClr val="tx2"/>
                </a:solidFill>
              </a:rPr>
              <a:t> CD 3, CD 5, CD 7.</a:t>
            </a:r>
          </a:p>
          <a:p>
            <a:r>
              <a:rPr lang="en-US" dirty="0" smtClean="0"/>
              <a:t>Myeloid: </a:t>
            </a:r>
            <a:r>
              <a:rPr lang="en-US" dirty="0" smtClean="0">
                <a:solidFill>
                  <a:schemeClr val="tx2"/>
                </a:solidFill>
              </a:rPr>
              <a:t>MPO, CD 117, 13, 33, 15.</a:t>
            </a:r>
          </a:p>
          <a:p>
            <a:r>
              <a:rPr lang="en-US" dirty="0" err="1" smtClean="0"/>
              <a:t>Monocytic</a:t>
            </a:r>
            <a:r>
              <a:rPr lang="en-US" dirty="0" smtClean="0"/>
              <a:t>: </a:t>
            </a:r>
            <a:r>
              <a:rPr lang="en-US" dirty="0" smtClean="0">
                <a:solidFill>
                  <a:schemeClr val="tx2"/>
                </a:solidFill>
              </a:rPr>
              <a:t>CD 14, 116, 11c, 36, </a:t>
            </a:r>
            <a:r>
              <a:rPr lang="en-US" dirty="0" err="1" smtClean="0">
                <a:solidFill>
                  <a:schemeClr val="tx2"/>
                </a:solidFill>
              </a:rPr>
              <a:t>Lysozyme</a:t>
            </a:r>
            <a:endParaRPr lang="en-US" dirty="0" smtClean="0">
              <a:solidFill>
                <a:schemeClr val="tx2"/>
              </a:solidFill>
            </a:endParaRPr>
          </a:p>
          <a:p>
            <a:r>
              <a:rPr lang="en-US" dirty="0" smtClean="0"/>
              <a:t>Megakaryocytic: </a:t>
            </a:r>
            <a:r>
              <a:rPr lang="en-US" dirty="0" smtClean="0">
                <a:solidFill>
                  <a:schemeClr val="tx2"/>
                </a:solidFill>
              </a:rPr>
              <a:t>CD 41, 61</a:t>
            </a:r>
          </a:p>
          <a:p>
            <a:r>
              <a:rPr lang="en-US" dirty="0" err="1" smtClean="0"/>
              <a:t>Erythroid</a:t>
            </a:r>
            <a:r>
              <a:rPr lang="en-US" dirty="0" smtClean="0"/>
              <a:t>: </a:t>
            </a:r>
            <a:r>
              <a:rPr lang="en-US" dirty="0" smtClean="0">
                <a:solidFill>
                  <a:schemeClr val="tx2"/>
                </a:solidFill>
              </a:rPr>
              <a:t>CD 36, 71, </a:t>
            </a:r>
            <a:r>
              <a:rPr lang="en-US" dirty="0" err="1" smtClean="0">
                <a:solidFill>
                  <a:schemeClr val="tx2"/>
                </a:solidFill>
              </a:rPr>
              <a:t>Glycophorin</a:t>
            </a:r>
            <a:r>
              <a:rPr lang="en-US" dirty="0" smtClean="0">
                <a:solidFill>
                  <a:schemeClr val="tx2"/>
                </a:solidFill>
              </a:rPr>
              <a:t> A.</a:t>
            </a:r>
            <a:r>
              <a:rPr lang="en-US" dirty="0" smtClean="0"/>
              <a:t>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Blood picture</a:t>
            </a:r>
            <a:endParaRPr lang="en-US" dirty="0"/>
          </a:p>
        </p:txBody>
      </p:sp>
      <p:sp>
        <p:nvSpPr>
          <p:cNvPr id="3" name="Content Placeholder 2"/>
          <p:cNvSpPr>
            <a:spLocks noGrp="1"/>
          </p:cNvSpPr>
          <p:nvPr>
            <p:ph idx="1"/>
          </p:nvPr>
        </p:nvSpPr>
        <p:spPr/>
        <p:txBody>
          <a:bodyPr/>
          <a:lstStyle/>
          <a:p>
            <a:pPr>
              <a:lnSpc>
                <a:spcPct val="90000"/>
              </a:lnSpc>
            </a:pPr>
            <a:r>
              <a:rPr lang="en-US" sz="2800" dirty="0" err="1" smtClean="0"/>
              <a:t>Anaemia</a:t>
            </a:r>
            <a:r>
              <a:rPr lang="en-US" sz="2800" dirty="0" smtClean="0"/>
              <a:t>, Thrombocytopenia, </a:t>
            </a:r>
          </a:p>
          <a:p>
            <a:pPr>
              <a:lnSpc>
                <a:spcPct val="90000"/>
              </a:lnSpc>
            </a:pPr>
            <a:r>
              <a:rPr lang="en-US" sz="2800" dirty="0" smtClean="0"/>
              <a:t>WBC: Range from 10,000 to more than 1 </a:t>
            </a:r>
            <a:r>
              <a:rPr lang="en-US" sz="2800" dirty="0" err="1" smtClean="0"/>
              <a:t>lakh</a:t>
            </a:r>
            <a:r>
              <a:rPr lang="en-US" sz="2800" dirty="0" smtClean="0"/>
              <a:t> / </a:t>
            </a:r>
            <a:r>
              <a:rPr lang="en-US" sz="2800" dirty="0" err="1" smtClean="0"/>
              <a:t>cumm</a:t>
            </a:r>
            <a:r>
              <a:rPr lang="en-US" sz="2800" dirty="0" smtClean="0"/>
              <a:t>.</a:t>
            </a:r>
          </a:p>
          <a:p>
            <a:pPr>
              <a:lnSpc>
                <a:spcPct val="90000"/>
              </a:lnSpc>
            </a:pPr>
            <a:r>
              <a:rPr lang="en-US" sz="2800" dirty="0" smtClean="0"/>
              <a:t>Leukemia presenting as </a:t>
            </a:r>
            <a:r>
              <a:rPr lang="en-US" sz="2800" dirty="0" err="1" smtClean="0"/>
              <a:t>pancytopenia</a:t>
            </a:r>
            <a:r>
              <a:rPr lang="en-US" sz="2800" dirty="0" smtClean="0"/>
              <a:t>!!!</a:t>
            </a:r>
          </a:p>
          <a:p>
            <a:pPr>
              <a:lnSpc>
                <a:spcPct val="90000"/>
              </a:lnSpc>
            </a:pPr>
            <a:r>
              <a:rPr lang="en-US" sz="2800" dirty="0" smtClean="0"/>
              <a:t>Blasts in PS and </a:t>
            </a:r>
            <a:r>
              <a:rPr lang="en-US" sz="2800" dirty="0" err="1" smtClean="0"/>
              <a:t>neutropenia</a:t>
            </a:r>
            <a:r>
              <a:rPr lang="en-US" sz="2800" dirty="0" smtClean="0"/>
              <a:t>.</a:t>
            </a:r>
          </a:p>
          <a:p>
            <a:pPr>
              <a:lnSpc>
                <a:spcPct val="90000"/>
              </a:lnSpc>
            </a:pPr>
            <a:r>
              <a:rPr lang="en-US" sz="2800" dirty="0" smtClean="0"/>
              <a:t>Buffy coat smear may be useful.</a:t>
            </a:r>
          </a:p>
          <a:p>
            <a:pPr>
              <a:lnSpc>
                <a:spcPct val="90000"/>
              </a:lnSpc>
            </a:pPr>
            <a:r>
              <a:rPr lang="en-US" sz="2800" dirty="0" smtClean="0"/>
              <a:t>Predominantly immature stages of maturation.</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0000"/>
                </a:solidFill>
              </a:rPr>
              <a:t>AML-Minimally Differentiated M0</a:t>
            </a:r>
            <a:endParaRPr lang="en-US" dirty="0"/>
          </a:p>
        </p:txBody>
      </p:sp>
      <p:sp>
        <p:nvSpPr>
          <p:cNvPr id="3" name="Content Placeholder 2"/>
          <p:cNvSpPr>
            <a:spLocks noGrp="1"/>
          </p:cNvSpPr>
          <p:nvPr>
            <p:ph idx="1"/>
          </p:nvPr>
        </p:nvSpPr>
        <p:spPr/>
        <p:txBody>
          <a:bodyPr/>
          <a:lstStyle/>
          <a:p>
            <a:r>
              <a:rPr lang="en-US" dirty="0" smtClean="0"/>
              <a:t>No evidence of Myeloid differentiation on Light microscopy.</a:t>
            </a:r>
          </a:p>
          <a:p>
            <a:r>
              <a:rPr lang="en-US" dirty="0" err="1" smtClean="0"/>
              <a:t>Immunophenotyping</a:t>
            </a:r>
            <a:r>
              <a:rPr lang="en-US" dirty="0" smtClean="0"/>
              <a:t> &amp; EM-</a:t>
            </a:r>
            <a:r>
              <a:rPr lang="en-US" dirty="0" err="1" smtClean="0"/>
              <a:t>Cytochemistry</a:t>
            </a:r>
            <a:r>
              <a:rPr lang="en-US" dirty="0" smtClean="0"/>
              <a:t>.</a:t>
            </a:r>
          </a:p>
          <a:p>
            <a:r>
              <a:rPr lang="en-US" dirty="0" smtClean="0"/>
              <a:t>Adults, 5% of AML.</a:t>
            </a:r>
          </a:p>
          <a:p>
            <a:r>
              <a:rPr lang="en-US" dirty="0" err="1" smtClean="0"/>
              <a:t>Cytochem</a:t>
            </a:r>
            <a:r>
              <a:rPr lang="en-US" dirty="0" smtClean="0"/>
              <a:t>: MPO, SBB, NSE –</a:t>
            </a:r>
            <a:r>
              <a:rPr lang="en-US" dirty="0" err="1" smtClean="0"/>
              <a:t>ve</a:t>
            </a:r>
            <a:r>
              <a:rPr lang="en-US" dirty="0" smtClean="0"/>
              <a:t> or</a:t>
            </a:r>
          </a:p>
          <a:p>
            <a:pPr>
              <a:buFontTx/>
              <a:buNone/>
            </a:pPr>
            <a:r>
              <a:rPr lang="en-US" dirty="0" smtClean="0"/>
              <a:t>	 MPO + in &lt;3%, EM-MPO +.</a:t>
            </a:r>
          </a:p>
          <a:p>
            <a:r>
              <a:rPr lang="en-US" dirty="0" smtClean="0"/>
              <a:t>DD’s: ALL, AML-M7, Mixed Leukemia, Leukemic phase of LCL.</a:t>
            </a:r>
          </a:p>
          <a:p>
            <a:pPr>
              <a:buNone/>
            </a:pPr>
            <a:r>
              <a:rPr lang="en-US" dirty="0" smtClean="0"/>
              <a:t>                                       EM-[extra </a:t>
            </a:r>
            <a:r>
              <a:rPr lang="en-US" dirty="0" err="1" smtClean="0"/>
              <a:t>medullary</a:t>
            </a:r>
            <a:r>
              <a:rPr lang="en-US" dirty="0" smtClean="0"/>
              <a: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AML without MATURATION M1</a:t>
            </a:r>
            <a:endParaRPr lang="en-US" dirty="0"/>
          </a:p>
        </p:txBody>
      </p:sp>
      <p:sp>
        <p:nvSpPr>
          <p:cNvPr id="3" name="Content Placeholder 2"/>
          <p:cNvSpPr>
            <a:spLocks noGrp="1"/>
          </p:cNvSpPr>
          <p:nvPr>
            <p:ph idx="1"/>
          </p:nvPr>
        </p:nvSpPr>
        <p:spPr/>
        <p:txBody>
          <a:bodyPr/>
          <a:lstStyle/>
          <a:p>
            <a:r>
              <a:rPr lang="en-US" dirty="0" smtClean="0"/>
              <a:t>10% of AML, Adults.</a:t>
            </a:r>
          </a:p>
          <a:p>
            <a:r>
              <a:rPr lang="en-US" dirty="0" smtClean="0"/>
              <a:t>Increased BM Blasts</a:t>
            </a:r>
          </a:p>
          <a:p>
            <a:r>
              <a:rPr lang="en-US" dirty="0" smtClean="0"/>
              <a:t>No significant evidence to show Maturation</a:t>
            </a:r>
          </a:p>
          <a:p>
            <a:r>
              <a:rPr lang="en-US" dirty="0" smtClean="0"/>
              <a:t>&gt; 90% Blasts are Non-</a:t>
            </a:r>
            <a:r>
              <a:rPr lang="en-US" dirty="0" err="1" smtClean="0"/>
              <a:t>Erythroid</a:t>
            </a:r>
            <a:r>
              <a:rPr lang="en-US" dirty="0" smtClean="0"/>
              <a:t>.</a:t>
            </a:r>
          </a:p>
          <a:p>
            <a:r>
              <a:rPr lang="en-US" dirty="0" smtClean="0"/>
              <a:t>Morphology: Auer rods</a:t>
            </a:r>
            <a:r>
              <a:rPr lang="en-US" dirty="0" smtClean="0">
                <a:sym typeface="Symbol" pitchFamily="18" charset="2"/>
              </a:rPr>
              <a:t>, MPO, SBB + &gt;3%</a:t>
            </a:r>
          </a:p>
          <a:p>
            <a:r>
              <a:rPr lang="en-US" dirty="0" smtClean="0">
                <a:sym typeface="Symbol" pitchFamily="18" charset="2"/>
              </a:rPr>
              <a:t>IPT: At least two </a:t>
            </a:r>
            <a:r>
              <a:rPr lang="en-US" dirty="0" err="1" smtClean="0">
                <a:sym typeface="Symbol" pitchFamily="18" charset="2"/>
              </a:rPr>
              <a:t>Myelomonocytic</a:t>
            </a:r>
            <a:r>
              <a:rPr lang="en-US" dirty="0" smtClean="0">
                <a:sym typeface="Symbol" pitchFamily="18" charset="2"/>
              </a:rPr>
              <a:t> antigens CD13, 33, 117 &amp; or MPO are +. CD34 often+</a:t>
            </a:r>
          </a:p>
          <a:p>
            <a:pPr>
              <a:buFontTx/>
              <a:buNone/>
            </a:pPr>
            <a:r>
              <a:rPr lang="en-US" dirty="0" smtClean="0">
                <a:sym typeface="Symbol" pitchFamily="18" charset="2"/>
              </a:rPr>
              <a:t>	Negative for </a:t>
            </a:r>
            <a:r>
              <a:rPr lang="en-US" dirty="0" err="1" smtClean="0">
                <a:sym typeface="Symbol" pitchFamily="18" charset="2"/>
              </a:rPr>
              <a:t>Monocytic</a:t>
            </a:r>
            <a:r>
              <a:rPr lang="en-US" dirty="0" smtClean="0">
                <a:sym typeface="Symbol" pitchFamily="18" charset="2"/>
              </a:rPr>
              <a:t> Ag CD 11b, 14.</a:t>
            </a:r>
          </a:p>
          <a:p>
            <a:pPr>
              <a:buFontTx/>
              <a:buNone/>
            </a:pPr>
            <a:r>
              <a:rPr lang="en-US" dirty="0" smtClean="0">
                <a:sym typeface="Symbol" pitchFamily="18" charset="2"/>
              </a:rPr>
              <a:t>	</a:t>
            </a:r>
            <a:r>
              <a:rPr lang="en-US" dirty="0" err="1" smtClean="0">
                <a:sym typeface="Symbol" pitchFamily="18" charset="2"/>
              </a:rPr>
              <a:t>Ab</a:t>
            </a:r>
            <a:r>
              <a:rPr lang="en-US" dirty="0" smtClean="0">
                <a:sym typeface="Symbol" pitchFamily="18" charset="2"/>
              </a:rPr>
              <a:t> to MPO Positive.</a:t>
            </a:r>
          </a:p>
          <a:p>
            <a:r>
              <a:rPr lang="en-US" sz="2400" dirty="0" smtClean="0">
                <a:sym typeface="Symbol" pitchFamily="18" charset="2"/>
              </a:rPr>
              <a:t>Prognosis: Aggressive course </a:t>
            </a:r>
            <a:endParaRPr lang="en-US" sz="2400"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0000"/>
                </a:solidFill>
              </a:rPr>
              <a:t>AML with MATURATION M2</a:t>
            </a:r>
            <a:endParaRPr lang="en-US" dirty="0"/>
          </a:p>
        </p:txBody>
      </p:sp>
      <p:sp>
        <p:nvSpPr>
          <p:cNvPr id="3" name="Content Placeholder 2"/>
          <p:cNvSpPr>
            <a:spLocks noGrp="1"/>
          </p:cNvSpPr>
          <p:nvPr>
            <p:ph idx="1"/>
          </p:nvPr>
        </p:nvSpPr>
        <p:spPr/>
        <p:txBody>
          <a:bodyPr/>
          <a:lstStyle/>
          <a:p>
            <a:r>
              <a:rPr lang="en-US" dirty="0" smtClean="0"/>
              <a:t>Bimodal age presentation.</a:t>
            </a:r>
          </a:p>
          <a:p>
            <a:r>
              <a:rPr lang="en-US" dirty="0" smtClean="0"/>
              <a:t>30-45% of AML</a:t>
            </a:r>
          </a:p>
          <a:p>
            <a:r>
              <a:rPr lang="en-US" dirty="0" smtClean="0"/>
              <a:t>Criteria: &gt;20% Blasts in PS/BM, &gt;10% </a:t>
            </a:r>
            <a:r>
              <a:rPr lang="en-US" dirty="0" err="1" smtClean="0"/>
              <a:t>Neutrophils</a:t>
            </a:r>
            <a:r>
              <a:rPr lang="en-US" dirty="0" smtClean="0"/>
              <a:t> in Diff. </a:t>
            </a:r>
            <a:r>
              <a:rPr lang="en-US" dirty="0" err="1" smtClean="0"/>
              <a:t>Stg</a:t>
            </a:r>
            <a:r>
              <a:rPr lang="en-US" dirty="0" smtClean="0"/>
              <a:t> of Maturation, &lt;20% </a:t>
            </a:r>
            <a:r>
              <a:rPr lang="en-US" dirty="0" err="1" smtClean="0"/>
              <a:t>Monocytes</a:t>
            </a:r>
            <a:r>
              <a:rPr lang="en-US" dirty="0" smtClean="0"/>
              <a:t>.</a:t>
            </a:r>
          </a:p>
          <a:p>
            <a:r>
              <a:rPr lang="en-US" dirty="0" err="1" smtClean="0"/>
              <a:t>Morphology:Blasts</a:t>
            </a:r>
            <a:r>
              <a:rPr lang="en-US" dirty="0" smtClean="0"/>
              <a:t> with or without </a:t>
            </a:r>
            <a:r>
              <a:rPr lang="en-US" dirty="0" err="1" smtClean="0"/>
              <a:t>Azurophilic</a:t>
            </a:r>
            <a:r>
              <a:rPr lang="en-US" dirty="0" smtClean="0"/>
              <a:t> granules. Auer rods ++.</a:t>
            </a:r>
          </a:p>
          <a:p>
            <a:r>
              <a:rPr lang="en-US" dirty="0" err="1" smtClean="0"/>
              <a:t>Cytogenetics</a:t>
            </a:r>
            <a:r>
              <a:rPr lang="en-US" dirty="0" smtClean="0"/>
              <a:t>: del 12p, t(6;9) assoc. with BM </a:t>
            </a:r>
            <a:r>
              <a:rPr lang="en-US" dirty="0" err="1" smtClean="0"/>
              <a:t>Basophilia</a:t>
            </a:r>
            <a:r>
              <a:rPr lang="en-US" dirty="0" smtClean="0"/>
              <a:t>. T(8;16) assoc. with </a:t>
            </a:r>
            <a:r>
              <a:rPr lang="en-US" dirty="0" err="1" smtClean="0"/>
              <a:t>Hemophagocytosis</a:t>
            </a:r>
            <a:r>
              <a:rPr lang="en-US" dirty="0" smtClean="0"/>
              <a:t>.</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0000"/>
                </a:solidFill>
                <a:sym typeface="Symbol" pitchFamily="18" charset="2"/>
              </a:rPr>
              <a:t>AML: M3</a:t>
            </a:r>
            <a:endParaRPr lang="en-US" dirty="0"/>
          </a:p>
        </p:txBody>
      </p:sp>
      <p:sp>
        <p:nvSpPr>
          <p:cNvPr id="3" name="Content Placeholder 2"/>
          <p:cNvSpPr>
            <a:spLocks noGrp="1"/>
          </p:cNvSpPr>
          <p:nvPr>
            <p:ph idx="1"/>
          </p:nvPr>
        </p:nvSpPr>
        <p:spPr/>
        <p:txBody>
          <a:bodyPr/>
          <a:lstStyle/>
          <a:p>
            <a:r>
              <a:rPr lang="en-US" dirty="0" err="1" smtClean="0"/>
              <a:t>Hypergranular</a:t>
            </a:r>
            <a:r>
              <a:rPr lang="en-US" dirty="0" smtClean="0"/>
              <a:t> or Typical APL</a:t>
            </a:r>
          </a:p>
          <a:p>
            <a:r>
              <a:rPr lang="en-US" dirty="0" err="1" smtClean="0"/>
              <a:t>Hypogranular</a:t>
            </a:r>
            <a:r>
              <a:rPr lang="en-US" dirty="0" smtClean="0"/>
              <a:t> APL.</a:t>
            </a:r>
          </a:p>
          <a:p>
            <a:pPr>
              <a:buClr>
                <a:srgbClr val="0000FF"/>
              </a:buClr>
            </a:pPr>
            <a:r>
              <a:rPr lang="en-US" dirty="0" smtClean="0"/>
              <a:t>5-8% of AML, Middle aged Adults.</a:t>
            </a:r>
          </a:p>
          <a:p>
            <a:r>
              <a:rPr lang="en-US" dirty="0" err="1" smtClean="0"/>
              <a:t>Hypogranular</a:t>
            </a:r>
            <a:r>
              <a:rPr lang="en-US" dirty="0" smtClean="0"/>
              <a:t> Assoc. with High WBC count &amp; increased Doubling Time.</a:t>
            </a:r>
          </a:p>
          <a:p>
            <a:r>
              <a:rPr lang="en-US" dirty="0" smtClean="0"/>
              <a:t>Morphology: FAB-AML-M3.</a:t>
            </a:r>
          </a:p>
          <a:p>
            <a:r>
              <a:rPr lang="en-US" dirty="0" smtClean="0"/>
              <a:t>MPO Strongly +, NSE weakly + in 25%.</a:t>
            </a:r>
          </a:p>
          <a:p>
            <a:r>
              <a:rPr lang="en-US" dirty="0" smtClean="0"/>
              <a:t>Homogenous CD33+, Heterogeneous CD13+</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rgbClr val="FF0000"/>
                </a:solidFill>
              </a:rPr>
              <a:t>ACUTE MYELOMONOCYTIC LEUKEMIA (</a:t>
            </a:r>
            <a:r>
              <a:rPr lang="en-US" sz="4000" dirty="0" err="1" smtClean="0">
                <a:solidFill>
                  <a:srgbClr val="FF0000"/>
                </a:solidFill>
              </a:rPr>
              <a:t>AMMoL</a:t>
            </a:r>
            <a:r>
              <a:rPr lang="en-US" sz="4000" dirty="0" smtClean="0">
                <a:solidFill>
                  <a:srgbClr val="FF0000"/>
                </a:solidFill>
              </a:rPr>
              <a:t>): M4</a:t>
            </a:r>
            <a:endParaRPr lang="en-US" dirty="0"/>
          </a:p>
        </p:txBody>
      </p:sp>
      <p:sp>
        <p:nvSpPr>
          <p:cNvPr id="3" name="Content Placeholder 2"/>
          <p:cNvSpPr>
            <a:spLocks noGrp="1"/>
          </p:cNvSpPr>
          <p:nvPr>
            <p:ph idx="1"/>
          </p:nvPr>
        </p:nvSpPr>
        <p:spPr/>
        <p:txBody>
          <a:bodyPr/>
          <a:lstStyle/>
          <a:p>
            <a:r>
              <a:rPr lang="en-US" dirty="0" smtClean="0"/>
              <a:t>15-25% of AML.</a:t>
            </a:r>
          </a:p>
          <a:p>
            <a:r>
              <a:rPr lang="en-US" dirty="0" smtClean="0"/>
              <a:t>All ages, MC in older persons. Few Pts are with H/O CMML.</a:t>
            </a:r>
          </a:p>
          <a:p>
            <a:r>
              <a:rPr lang="en-US" dirty="0" smtClean="0"/>
              <a:t>Criteria: Blasts in PS/BM &gt;20%, </a:t>
            </a:r>
            <a:r>
              <a:rPr lang="en-US" dirty="0" err="1" smtClean="0"/>
              <a:t>Neutrophil</a:t>
            </a:r>
            <a:r>
              <a:rPr lang="en-US" dirty="0" smtClean="0"/>
              <a:t> &amp; precursors &gt;20%, </a:t>
            </a:r>
            <a:r>
              <a:rPr lang="en-US" dirty="0" err="1" smtClean="0"/>
              <a:t>Monocytes</a:t>
            </a:r>
            <a:r>
              <a:rPr lang="en-US" dirty="0" smtClean="0"/>
              <a:t> &gt;20%.</a:t>
            </a:r>
          </a:p>
          <a:p>
            <a:r>
              <a:rPr lang="en-US" dirty="0" err="1" smtClean="0"/>
              <a:t>Cytochemistry</a:t>
            </a:r>
            <a:r>
              <a:rPr lang="en-US" dirty="0" smtClean="0"/>
              <a:t>: MPO + in &gt;3%, NSE +.</a:t>
            </a:r>
          </a:p>
          <a:p>
            <a:r>
              <a:rPr lang="en-US" dirty="0" smtClean="0"/>
              <a:t>IPT: Myeloid markers CD 13, 33+, </a:t>
            </a:r>
            <a:r>
              <a:rPr lang="en-US" dirty="0" err="1" smtClean="0"/>
              <a:t>Monocytic</a:t>
            </a:r>
            <a:r>
              <a:rPr lang="en-US" dirty="0" smtClean="0"/>
              <a:t> markers CD14,11b,11c,64,36+</a:t>
            </a:r>
          </a:p>
          <a:p>
            <a:r>
              <a:rPr lang="en-US" dirty="0" smtClean="0"/>
              <a:t>Prognosis: Increased BM </a:t>
            </a:r>
            <a:r>
              <a:rPr lang="en-US" dirty="0" err="1" smtClean="0"/>
              <a:t>Eosinophils</a:t>
            </a:r>
            <a:r>
              <a:rPr lang="en-US" dirty="0" smtClean="0"/>
              <a:t> are assoc. with inv16- Good prognosis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7772400" cy="1066800"/>
          </a:xfrm>
        </p:spPr>
        <p:txBody>
          <a:bodyPr/>
          <a:lstStyle/>
          <a:p>
            <a:r>
              <a:rPr lang="en-US" sz="3200" b="1" dirty="0">
                <a:solidFill>
                  <a:srgbClr val="FF0000"/>
                </a:solidFill>
              </a:rPr>
              <a:t>ACUTE MONOCYTIC LEUKEMIA (</a:t>
            </a:r>
            <a:r>
              <a:rPr lang="en-US" sz="3200" b="1" dirty="0" err="1">
                <a:solidFill>
                  <a:srgbClr val="FF0000"/>
                </a:solidFill>
              </a:rPr>
              <a:t>AMoL</a:t>
            </a:r>
            <a:r>
              <a:rPr lang="en-US" sz="3200" b="1" dirty="0">
                <a:solidFill>
                  <a:srgbClr val="FF0000"/>
                </a:solidFill>
              </a:rPr>
              <a:t>):  M5</a:t>
            </a:r>
          </a:p>
        </p:txBody>
      </p:sp>
      <p:grpSp>
        <p:nvGrpSpPr>
          <p:cNvPr id="2" name="Group 3"/>
          <p:cNvGrpSpPr>
            <a:grpSpLocks/>
          </p:cNvGrpSpPr>
          <p:nvPr/>
        </p:nvGrpSpPr>
        <p:grpSpPr bwMode="auto">
          <a:xfrm>
            <a:off x="0" y="1143000"/>
            <a:ext cx="9144000" cy="4572000"/>
            <a:chOff x="-3" y="-3"/>
            <a:chExt cx="3720" cy="2021"/>
          </a:xfrm>
        </p:grpSpPr>
        <p:grpSp>
          <p:nvGrpSpPr>
            <p:cNvPr id="3" name="Group 4"/>
            <p:cNvGrpSpPr>
              <a:grpSpLocks/>
            </p:cNvGrpSpPr>
            <p:nvPr/>
          </p:nvGrpSpPr>
          <p:grpSpPr bwMode="auto">
            <a:xfrm>
              <a:off x="0" y="0"/>
              <a:ext cx="3714" cy="2015"/>
              <a:chOff x="0" y="0"/>
              <a:chExt cx="3714" cy="2015"/>
            </a:xfrm>
          </p:grpSpPr>
          <p:grpSp>
            <p:nvGrpSpPr>
              <p:cNvPr id="4" name="Group 5"/>
              <p:cNvGrpSpPr>
                <a:grpSpLocks/>
              </p:cNvGrpSpPr>
              <p:nvPr/>
            </p:nvGrpSpPr>
            <p:grpSpPr bwMode="auto">
              <a:xfrm>
                <a:off x="0" y="0"/>
                <a:ext cx="1857" cy="403"/>
                <a:chOff x="0" y="0"/>
                <a:chExt cx="1857" cy="403"/>
              </a:xfrm>
            </p:grpSpPr>
            <p:sp>
              <p:nvSpPr>
                <p:cNvPr id="35846" name="Rectangle 6"/>
                <p:cNvSpPr>
                  <a:spLocks noChangeArrowheads="1"/>
                </p:cNvSpPr>
                <p:nvPr/>
              </p:nvSpPr>
              <p:spPr bwMode="auto">
                <a:xfrm>
                  <a:off x="43" y="0"/>
                  <a:ext cx="1771" cy="403"/>
                </a:xfrm>
                <a:prstGeom prst="rect">
                  <a:avLst/>
                </a:prstGeom>
                <a:noFill/>
                <a:ln w="0">
                  <a:solidFill>
                    <a:srgbClr val="FF0000"/>
                  </a:solidFill>
                  <a:miter lim="800000"/>
                  <a:headEnd/>
                  <a:tailEnd/>
                </a:ln>
                <a:effectLst/>
              </p:spPr>
              <p:txBody>
                <a:bodyPr/>
                <a:lstStyle/>
                <a:p>
                  <a:r>
                    <a:rPr lang="en-US" sz="2800">
                      <a:cs typeface="Times New Roman" charset="0"/>
                    </a:rPr>
                    <a:t>M5a</a:t>
                  </a:r>
                </a:p>
                <a:p>
                  <a:pPr eaLnBrk="0" hangingPunct="0"/>
                  <a:r>
                    <a:rPr lang="en-US" sz="2800"/>
                    <a:t>MONOBLASTIC		</a:t>
                  </a:r>
                </a:p>
              </p:txBody>
            </p:sp>
            <p:sp>
              <p:nvSpPr>
                <p:cNvPr id="35847" name="Rectangle 7"/>
                <p:cNvSpPr>
                  <a:spLocks noChangeArrowheads="1"/>
                </p:cNvSpPr>
                <p:nvPr/>
              </p:nvSpPr>
              <p:spPr bwMode="auto">
                <a:xfrm>
                  <a:off x="0" y="0"/>
                  <a:ext cx="1857" cy="403"/>
                </a:xfrm>
                <a:prstGeom prst="rect">
                  <a:avLst/>
                </a:prstGeom>
                <a:noFill/>
                <a:ln w="0">
                  <a:solidFill>
                    <a:srgbClr val="FF0000"/>
                  </a:solidFill>
                  <a:miter lim="800000"/>
                  <a:headEnd/>
                  <a:tailEnd/>
                </a:ln>
                <a:effectLst/>
              </p:spPr>
              <p:txBody>
                <a:bodyPr/>
                <a:lstStyle/>
                <a:p>
                  <a:endParaRPr lang="en-US"/>
                </a:p>
              </p:txBody>
            </p:sp>
          </p:grpSp>
          <p:grpSp>
            <p:nvGrpSpPr>
              <p:cNvPr id="5" name="Group 8"/>
              <p:cNvGrpSpPr>
                <a:grpSpLocks/>
              </p:cNvGrpSpPr>
              <p:nvPr/>
            </p:nvGrpSpPr>
            <p:grpSpPr bwMode="auto">
              <a:xfrm>
                <a:off x="1857" y="0"/>
                <a:ext cx="1857" cy="403"/>
                <a:chOff x="1857" y="0"/>
                <a:chExt cx="1857" cy="403"/>
              </a:xfrm>
            </p:grpSpPr>
            <p:sp>
              <p:nvSpPr>
                <p:cNvPr id="35849" name="Rectangle 9"/>
                <p:cNvSpPr>
                  <a:spLocks noChangeArrowheads="1"/>
                </p:cNvSpPr>
                <p:nvPr/>
              </p:nvSpPr>
              <p:spPr bwMode="auto">
                <a:xfrm>
                  <a:off x="1900" y="0"/>
                  <a:ext cx="1771" cy="403"/>
                </a:xfrm>
                <a:prstGeom prst="rect">
                  <a:avLst/>
                </a:prstGeom>
                <a:noFill/>
                <a:ln w="0">
                  <a:solidFill>
                    <a:srgbClr val="FF0000"/>
                  </a:solidFill>
                  <a:miter lim="800000"/>
                  <a:headEnd/>
                  <a:tailEnd/>
                </a:ln>
                <a:effectLst/>
              </p:spPr>
              <p:txBody>
                <a:bodyPr/>
                <a:lstStyle/>
                <a:p>
                  <a:r>
                    <a:rPr lang="en-US" sz="2800">
                      <a:cs typeface="Times New Roman" charset="0"/>
                    </a:rPr>
                    <a:t>M5b</a:t>
                  </a:r>
                </a:p>
                <a:p>
                  <a:pPr eaLnBrk="0" hangingPunct="0"/>
                  <a:r>
                    <a:rPr lang="en-US" sz="2800"/>
                    <a:t>MONOCYTIC</a:t>
                  </a:r>
                </a:p>
              </p:txBody>
            </p:sp>
            <p:sp>
              <p:nvSpPr>
                <p:cNvPr id="35850" name="Rectangle 10"/>
                <p:cNvSpPr>
                  <a:spLocks noChangeArrowheads="1"/>
                </p:cNvSpPr>
                <p:nvPr/>
              </p:nvSpPr>
              <p:spPr bwMode="auto">
                <a:xfrm>
                  <a:off x="1857" y="0"/>
                  <a:ext cx="1857" cy="403"/>
                </a:xfrm>
                <a:prstGeom prst="rect">
                  <a:avLst/>
                </a:prstGeom>
                <a:noFill/>
                <a:ln w="0">
                  <a:solidFill>
                    <a:srgbClr val="FF0000"/>
                  </a:solidFill>
                  <a:miter lim="800000"/>
                  <a:headEnd/>
                  <a:tailEnd/>
                </a:ln>
                <a:effectLst/>
              </p:spPr>
              <p:txBody>
                <a:bodyPr/>
                <a:lstStyle/>
                <a:p>
                  <a:endParaRPr lang="en-US"/>
                </a:p>
              </p:txBody>
            </p:sp>
          </p:grpSp>
          <p:grpSp>
            <p:nvGrpSpPr>
              <p:cNvPr id="6" name="Group 11"/>
              <p:cNvGrpSpPr>
                <a:grpSpLocks/>
              </p:cNvGrpSpPr>
              <p:nvPr/>
            </p:nvGrpSpPr>
            <p:grpSpPr bwMode="auto">
              <a:xfrm>
                <a:off x="0" y="403"/>
                <a:ext cx="1857" cy="403"/>
                <a:chOff x="0" y="403"/>
                <a:chExt cx="1857" cy="403"/>
              </a:xfrm>
            </p:grpSpPr>
            <p:sp>
              <p:nvSpPr>
                <p:cNvPr id="35852" name="Rectangle 12"/>
                <p:cNvSpPr>
                  <a:spLocks noChangeArrowheads="1"/>
                </p:cNvSpPr>
                <p:nvPr/>
              </p:nvSpPr>
              <p:spPr bwMode="auto">
                <a:xfrm>
                  <a:off x="43" y="403"/>
                  <a:ext cx="1771" cy="403"/>
                </a:xfrm>
                <a:prstGeom prst="rect">
                  <a:avLst/>
                </a:prstGeom>
                <a:noFill/>
                <a:ln w="0">
                  <a:solidFill>
                    <a:srgbClr val="FF0000"/>
                  </a:solidFill>
                  <a:miter lim="800000"/>
                  <a:headEnd/>
                  <a:tailEnd/>
                </a:ln>
                <a:effectLst/>
              </p:spPr>
              <p:txBody>
                <a:bodyPr/>
                <a:lstStyle/>
                <a:p>
                  <a:r>
                    <a:rPr lang="en-US" sz="2800">
                      <a:cs typeface="Times New Roman" charset="0"/>
                    </a:rPr>
                    <a:t>5-8%</a:t>
                  </a:r>
                </a:p>
                <a:p>
                  <a:pPr eaLnBrk="0" hangingPunct="0"/>
                  <a:endParaRPr lang="en-US" sz="2800"/>
                </a:p>
              </p:txBody>
            </p:sp>
            <p:sp>
              <p:nvSpPr>
                <p:cNvPr id="35853" name="Rectangle 13"/>
                <p:cNvSpPr>
                  <a:spLocks noChangeArrowheads="1"/>
                </p:cNvSpPr>
                <p:nvPr/>
              </p:nvSpPr>
              <p:spPr bwMode="auto">
                <a:xfrm>
                  <a:off x="0" y="403"/>
                  <a:ext cx="1857" cy="403"/>
                </a:xfrm>
                <a:prstGeom prst="rect">
                  <a:avLst/>
                </a:prstGeom>
                <a:noFill/>
                <a:ln w="0">
                  <a:solidFill>
                    <a:srgbClr val="FF0000"/>
                  </a:solidFill>
                  <a:miter lim="800000"/>
                  <a:headEnd/>
                  <a:tailEnd/>
                </a:ln>
                <a:effectLst/>
              </p:spPr>
              <p:txBody>
                <a:bodyPr/>
                <a:lstStyle/>
                <a:p>
                  <a:endParaRPr lang="en-US"/>
                </a:p>
              </p:txBody>
            </p:sp>
          </p:grpSp>
          <p:grpSp>
            <p:nvGrpSpPr>
              <p:cNvPr id="7" name="Group 14"/>
              <p:cNvGrpSpPr>
                <a:grpSpLocks/>
              </p:cNvGrpSpPr>
              <p:nvPr/>
            </p:nvGrpSpPr>
            <p:grpSpPr bwMode="auto">
              <a:xfrm>
                <a:off x="1857" y="403"/>
                <a:ext cx="1857" cy="403"/>
                <a:chOff x="1857" y="403"/>
                <a:chExt cx="1857" cy="403"/>
              </a:xfrm>
            </p:grpSpPr>
            <p:sp>
              <p:nvSpPr>
                <p:cNvPr id="35855" name="Rectangle 15"/>
                <p:cNvSpPr>
                  <a:spLocks noChangeArrowheads="1"/>
                </p:cNvSpPr>
                <p:nvPr/>
              </p:nvSpPr>
              <p:spPr bwMode="auto">
                <a:xfrm>
                  <a:off x="1900" y="403"/>
                  <a:ext cx="1771" cy="403"/>
                </a:xfrm>
                <a:prstGeom prst="rect">
                  <a:avLst/>
                </a:prstGeom>
                <a:noFill/>
                <a:ln w="0">
                  <a:solidFill>
                    <a:srgbClr val="FF0000"/>
                  </a:solidFill>
                  <a:miter lim="800000"/>
                  <a:headEnd/>
                  <a:tailEnd/>
                </a:ln>
                <a:effectLst/>
              </p:spPr>
              <p:txBody>
                <a:bodyPr/>
                <a:lstStyle/>
                <a:p>
                  <a:r>
                    <a:rPr lang="en-US" sz="2800">
                      <a:cs typeface="Times New Roman" charset="0"/>
                    </a:rPr>
                    <a:t>3-6%</a:t>
                  </a:r>
                </a:p>
                <a:p>
                  <a:pPr eaLnBrk="0" hangingPunct="0"/>
                  <a:endParaRPr lang="en-US" sz="2800"/>
                </a:p>
              </p:txBody>
            </p:sp>
            <p:sp>
              <p:nvSpPr>
                <p:cNvPr id="35856" name="Rectangle 16"/>
                <p:cNvSpPr>
                  <a:spLocks noChangeArrowheads="1"/>
                </p:cNvSpPr>
                <p:nvPr/>
              </p:nvSpPr>
              <p:spPr bwMode="auto">
                <a:xfrm>
                  <a:off x="1857" y="403"/>
                  <a:ext cx="1857" cy="403"/>
                </a:xfrm>
                <a:prstGeom prst="rect">
                  <a:avLst/>
                </a:prstGeom>
                <a:noFill/>
                <a:ln w="0">
                  <a:solidFill>
                    <a:srgbClr val="FF0000"/>
                  </a:solidFill>
                  <a:miter lim="800000"/>
                  <a:headEnd/>
                  <a:tailEnd/>
                </a:ln>
                <a:effectLst/>
              </p:spPr>
              <p:txBody>
                <a:bodyPr/>
                <a:lstStyle/>
                <a:p>
                  <a:endParaRPr lang="en-US"/>
                </a:p>
              </p:txBody>
            </p:sp>
          </p:grpSp>
          <p:grpSp>
            <p:nvGrpSpPr>
              <p:cNvPr id="8" name="Group 17"/>
              <p:cNvGrpSpPr>
                <a:grpSpLocks/>
              </p:cNvGrpSpPr>
              <p:nvPr/>
            </p:nvGrpSpPr>
            <p:grpSpPr bwMode="auto">
              <a:xfrm>
                <a:off x="0" y="806"/>
                <a:ext cx="1857" cy="403"/>
                <a:chOff x="0" y="806"/>
                <a:chExt cx="1857" cy="403"/>
              </a:xfrm>
            </p:grpSpPr>
            <p:sp>
              <p:nvSpPr>
                <p:cNvPr id="35858" name="Rectangle 18"/>
                <p:cNvSpPr>
                  <a:spLocks noChangeArrowheads="1"/>
                </p:cNvSpPr>
                <p:nvPr/>
              </p:nvSpPr>
              <p:spPr bwMode="auto">
                <a:xfrm>
                  <a:off x="43" y="806"/>
                  <a:ext cx="1771" cy="403"/>
                </a:xfrm>
                <a:prstGeom prst="rect">
                  <a:avLst/>
                </a:prstGeom>
                <a:noFill/>
                <a:ln w="0">
                  <a:solidFill>
                    <a:srgbClr val="FF0000"/>
                  </a:solidFill>
                  <a:miter lim="800000"/>
                  <a:headEnd/>
                  <a:tailEnd/>
                </a:ln>
                <a:effectLst/>
              </p:spPr>
              <p:txBody>
                <a:bodyPr/>
                <a:lstStyle/>
                <a:p>
                  <a:r>
                    <a:rPr lang="en-US" sz="2800">
                      <a:cs typeface="Times New Roman" charset="0"/>
                    </a:rPr>
                    <a:t>Young adults</a:t>
                  </a:r>
                </a:p>
                <a:p>
                  <a:pPr eaLnBrk="0" hangingPunct="0"/>
                  <a:endParaRPr lang="en-US" sz="2800"/>
                </a:p>
              </p:txBody>
            </p:sp>
            <p:sp>
              <p:nvSpPr>
                <p:cNvPr id="35859" name="Rectangle 19"/>
                <p:cNvSpPr>
                  <a:spLocks noChangeArrowheads="1"/>
                </p:cNvSpPr>
                <p:nvPr/>
              </p:nvSpPr>
              <p:spPr bwMode="auto">
                <a:xfrm>
                  <a:off x="0" y="806"/>
                  <a:ext cx="1857" cy="403"/>
                </a:xfrm>
                <a:prstGeom prst="rect">
                  <a:avLst/>
                </a:prstGeom>
                <a:noFill/>
                <a:ln w="0">
                  <a:solidFill>
                    <a:srgbClr val="FF0000"/>
                  </a:solidFill>
                  <a:miter lim="800000"/>
                  <a:headEnd/>
                  <a:tailEnd/>
                </a:ln>
                <a:effectLst/>
              </p:spPr>
              <p:txBody>
                <a:bodyPr/>
                <a:lstStyle/>
                <a:p>
                  <a:endParaRPr lang="en-US"/>
                </a:p>
              </p:txBody>
            </p:sp>
          </p:grpSp>
          <p:grpSp>
            <p:nvGrpSpPr>
              <p:cNvPr id="9" name="Group 20"/>
              <p:cNvGrpSpPr>
                <a:grpSpLocks/>
              </p:cNvGrpSpPr>
              <p:nvPr/>
            </p:nvGrpSpPr>
            <p:grpSpPr bwMode="auto">
              <a:xfrm>
                <a:off x="1857" y="806"/>
                <a:ext cx="1857" cy="403"/>
                <a:chOff x="1857" y="806"/>
                <a:chExt cx="1857" cy="403"/>
              </a:xfrm>
            </p:grpSpPr>
            <p:sp>
              <p:nvSpPr>
                <p:cNvPr id="35861" name="Rectangle 21"/>
                <p:cNvSpPr>
                  <a:spLocks noChangeArrowheads="1"/>
                </p:cNvSpPr>
                <p:nvPr/>
              </p:nvSpPr>
              <p:spPr bwMode="auto">
                <a:xfrm>
                  <a:off x="1900" y="806"/>
                  <a:ext cx="1771" cy="403"/>
                </a:xfrm>
                <a:prstGeom prst="rect">
                  <a:avLst/>
                </a:prstGeom>
                <a:noFill/>
                <a:ln w="0">
                  <a:solidFill>
                    <a:srgbClr val="FF0000"/>
                  </a:solidFill>
                  <a:miter lim="800000"/>
                  <a:headEnd/>
                  <a:tailEnd/>
                </a:ln>
                <a:effectLst/>
              </p:spPr>
              <p:txBody>
                <a:bodyPr/>
                <a:lstStyle/>
                <a:p>
                  <a:r>
                    <a:rPr lang="en-US" sz="2800">
                      <a:cs typeface="Times New Roman" charset="0"/>
                    </a:rPr>
                    <a:t>Middle age</a:t>
                  </a:r>
                </a:p>
                <a:p>
                  <a:pPr eaLnBrk="0" hangingPunct="0"/>
                  <a:endParaRPr lang="en-US" sz="2800"/>
                </a:p>
              </p:txBody>
            </p:sp>
            <p:sp>
              <p:nvSpPr>
                <p:cNvPr id="35862" name="Rectangle 22"/>
                <p:cNvSpPr>
                  <a:spLocks noChangeArrowheads="1"/>
                </p:cNvSpPr>
                <p:nvPr/>
              </p:nvSpPr>
              <p:spPr bwMode="auto">
                <a:xfrm>
                  <a:off x="1857" y="806"/>
                  <a:ext cx="1857" cy="403"/>
                </a:xfrm>
                <a:prstGeom prst="rect">
                  <a:avLst/>
                </a:prstGeom>
                <a:noFill/>
                <a:ln w="0">
                  <a:solidFill>
                    <a:srgbClr val="FF0000"/>
                  </a:solidFill>
                  <a:miter lim="800000"/>
                  <a:headEnd/>
                  <a:tailEnd/>
                </a:ln>
                <a:effectLst/>
              </p:spPr>
              <p:txBody>
                <a:bodyPr/>
                <a:lstStyle/>
                <a:p>
                  <a:endParaRPr lang="en-US"/>
                </a:p>
              </p:txBody>
            </p:sp>
          </p:grpSp>
          <p:grpSp>
            <p:nvGrpSpPr>
              <p:cNvPr id="10" name="Group 23"/>
              <p:cNvGrpSpPr>
                <a:grpSpLocks/>
              </p:cNvGrpSpPr>
              <p:nvPr/>
            </p:nvGrpSpPr>
            <p:grpSpPr bwMode="auto">
              <a:xfrm>
                <a:off x="0" y="1209"/>
                <a:ext cx="1857" cy="403"/>
                <a:chOff x="0" y="1209"/>
                <a:chExt cx="1857" cy="403"/>
              </a:xfrm>
            </p:grpSpPr>
            <p:sp>
              <p:nvSpPr>
                <p:cNvPr id="35864" name="Rectangle 24"/>
                <p:cNvSpPr>
                  <a:spLocks noChangeArrowheads="1"/>
                </p:cNvSpPr>
                <p:nvPr/>
              </p:nvSpPr>
              <p:spPr bwMode="auto">
                <a:xfrm>
                  <a:off x="43" y="1209"/>
                  <a:ext cx="1771" cy="403"/>
                </a:xfrm>
                <a:prstGeom prst="rect">
                  <a:avLst/>
                </a:prstGeom>
                <a:noFill/>
                <a:ln w="0">
                  <a:solidFill>
                    <a:srgbClr val="FF0000"/>
                  </a:solidFill>
                  <a:miter lim="800000"/>
                  <a:headEnd/>
                  <a:tailEnd/>
                </a:ln>
                <a:effectLst/>
              </p:spPr>
              <p:txBody>
                <a:bodyPr/>
                <a:lstStyle/>
                <a:p>
                  <a:r>
                    <a:rPr lang="en-US" sz="2800">
                      <a:cs typeface="Times New Roman" charset="0"/>
                    </a:rPr>
                    <a:t>Extra medullary lesions (EM) +</a:t>
                  </a:r>
                </a:p>
                <a:p>
                  <a:pPr eaLnBrk="0" hangingPunct="0"/>
                  <a:endParaRPr lang="en-US" sz="2800"/>
                </a:p>
              </p:txBody>
            </p:sp>
            <p:sp>
              <p:nvSpPr>
                <p:cNvPr id="35865" name="Rectangle 25"/>
                <p:cNvSpPr>
                  <a:spLocks noChangeArrowheads="1"/>
                </p:cNvSpPr>
                <p:nvPr/>
              </p:nvSpPr>
              <p:spPr bwMode="auto">
                <a:xfrm>
                  <a:off x="0" y="1209"/>
                  <a:ext cx="1857" cy="403"/>
                </a:xfrm>
                <a:prstGeom prst="rect">
                  <a:avLst/>
                </a:prstGeom>
                <a:noFill/>
                <a:ln w="0">
                  <a:solidFill>
                    <a:srgbClr val="FF0000"/>
                  </a:solidFill>
                  <a:miter lim="800000"/>
                  <a:headEnd/>
                  <a:tailEnd/>
                </a:ln>
                <a:effectLst/>
              </p:spPr>
              <p:txBody>
                <a:bodyPr/>
                <a:lstStyle/>
                <a:p>
                  <a:endParaRPr lang="en-US"/>
                </a:p>
              </p:txBody>
            </p:sp>
          </p:grpSp>
          <p:grpSp>
            <p:nvGrpSpPr>
              <p:cNvPr id="11" name="Group 26"/>
              <p:cNvGrpSpPr>
                <a:grpSpLocks/>
              </p:cNvGrpSpPr>
              <p:nvPr/>
            </p:nvGrpSpPr>
            <p:grpSpPr bwMode="auto">
              <a:xfrm>
                <a:off x="1857" y="1209"/>
                <a:ext cx="1857" cy="403"/>
                <a:chOff x="1857" y="1209"/>
                <a:chExt cx="1857" cy="403"/>
              </a:xfrm>
            </p:grpSpPr>
            <p:sp>
              <p:nvSpPr>
                <p:cNvPr id="35867" name="Rectangle 27"/>
                <p:cNvSpPr>
                  <a:spLocks noChangeArrowheads="1"/>
                </p:cNvSpPr>
                <p:nvPr/>
              </p:nvSpPr>
              <p:spPr bwMode="auto">
                <a:xfrm>
                  <a:off x="1900" y="1209"/>
                  <a:ext cx="1771" cy="403"/>
                </a:xfrm>
                <a:prstGeom prst="rect">
                  <a:avLst/>
                </a:prstGeom>
                <a:noFill/>
                <a:ln w="0">
                  <a:solidFill>
                    <a:srgbClr val="FF0000"/>
                  </a:solidFill>
                  <a:miter lim="800000"/>
                  <a:headEnd/>
                  <a:tailEnd/>
                </a:ln>
                <a:effectLst/>
              </p:spPr>
              <p:txBody>
                <a:bodyPr/>
                <a:lstStyle/>
                <a:p>
                  <a:r>
                    <a:rPr lang="en-US" sz="2800">
                      <a:cs typeface="Times New Roman" charset="0"/>
                    </a:rPr>
                    <a:t>Bleeding disorders, EM Lesions.</a:t>
                  </a:r>
                </a:p>
                <a:p>
                  <a:pPr eaLnBrk="0" hangingPunct="0"/>
                  <a:endParaRPr lang="en-US" sz="2800"/>
                </a:p>
              </p:txBody>
            </p:sp>
            <p:sp>
              <p:nvSpPr>
                <p:cNvPr id="35868" name="Rectangle 28"/>
                <p:cNvSpPr>
                  <a:spLocks noChangeArrowheads="1"/>
                </p:cNvSpPr>
                <p:nvPr/>
              </p:nvSpPr>
              <p:spPr bwMode="auto">
                <a:xfrm>
                  <a:off x="1857" y="1209"/>
                  <a:ext cx="1857" cy="403"/>
                </a:xfrm>
                <a:prstGeom prst="rect">
                  <a:avLst/>
                </a:prstGeom>
                <a:noFill/>
                <a:ln w="0">
                  <a:solidFill>
                    <a:srgbClr val="FF0000"/>
                  </a:solidFill>
                  <a:miter lim="800000"/>
                  <a:headEnd/>
                  <a:tailEnd/>
                </a:ln>
                <a:effectLst/>
              </p:spPr>
              <p:txBody>
                <a:bodyPr/>
                <a:lstStyle/>
                <a:p>
                  <a:endParaRPr lang="en-US"/>
                </a:p>
              </p:txBody>
            </p:sp>
          </p:grpSp>
          <p:grpSp>
            <p:nvGrpSpPr>
              <p:cNvPr id="12" name="Group 29"/>
              <p:cNvGrpSpPr>
                <a:grpSpLocks/>
              </p:cNvGrpSpPr>
              <p:nvPr/>
            </p:nvGrpSpPr>
            <p:grpSpPr bwMode="auto">
              <a:xfrm>
                <a:off x="0" y="1612"/>
                <a:ext cx="1857" cy="403"/>
                <a:chOff x="0" y="1612"/>
                <a:chExt cx="1857" cy="403"/>
              </a:xfrm>
            </p:grpSpPr>
            <p:sp>
              <p:nvSpPr>
                <p:cNvPr id="35870" name="Rectangle 30"/>
                <p:cNvSpPr>
                  <a:spLocks noChangeArrowheads="1"/>
                </p:cNvSpPr>
                <p:nvPr/>
              </p:nvSpPr>
              <p:spPr bwMode="auto">
                <a:xfrm>
                  <a:off x="43" y="1612"/>
                  <a:ext cx="1771" cy="403"/>
                </a:xfrm>
                <a:prstGeom prst="rect">
                  <a:avLst/>
                </a:prstGeom>
                <a:noFill/>
                <a:ln w="0">
                  <a:solidFill>
                    <a:srgbClr val="FF0000"/>
                  </a:solidFill>
                  <a:miter lim="800000"/>
                  <a:headEnd/>
                  <a:tailEnd/>
                </a:ln>
                <a:effectLst/>
              </p:spPr>
              <p:txBody>
                <a:bodyPr/>
                <a:lstStyle/>
                <a:p>
                  <a:r>
                    <a:rPr lang="en-US" sz="2800">
                      <a:cs typeface="Times New Roman" charset="0"/>
                    </a:rPr>
                    <a:t>&gt;80% Monoblasts</a:t>
                  </a:r>
                </a:p>
                <a:p>
                  <a:pPr eaLnBrk="0" hangingPunct="0"/>
                  <a:endParaRPr lang="en-US" sz="2800"/>
                </a:p>
              </p:txBody>
            </p:sp>
            <p:sp>
              <p:nvSpPr>
                <p:cNvPr id="35871" name="Rectangle 31"/>
                <p:cNvSpPr>
                  <a:spLocks noChangeArrowheads="1"/>
                </p:cNvSpPr>
                <p:nvPr/>
              </p:nvSpPr>
              <p:spPr bwMode="auto">
                <a:xfrm>
                  <a:off x="0" y="1612"/>
                  <a:ext cx="1857" cy="403"/>
                </a:xfrm>
                <a:prstGeom prst="rect">
                  <a:avLst/>
                </a:prstGeom>
                <a:noFill/>
                <a:ln w="0">
                  <a:solidFill>
                    <a:srgbClr val="FF0000"/>
                  </a:solidFill>
                  <a:miter lim="800000"/>
                  <a:headEnd/>
                  <a:tailEnd/>
                </a:ln>
                <a:effectLst/>
              </p:spPr>
              <p:txBody>
                <a:bodyPr/>
                <a:lstStyle/>
                <a:p>
                  <a:endParaRPr lang="en-US"/>
                </a:p>
              </p:txBody>
            </p:sp>
          </p:grpSp>
          <p:grpSp>
            <p:nvGrpSpPr>
              <p:cNvPr id="13" name="Group 32"/>
              <p:cNvGrpSpPr>
                <a:grpSpLocks/>
              </p:cNvGrpSpPr>
              <p:nvPr/>
            </p:nvGrpSpPr>
            <p:grpSpPr bwMode="auto">
              <a:xfrm>
                <a:off x="1857" y="1612"/>
                <a:ext cx="1857" cy="403"/>
                <a:chOff x="1857" y="1612"/>
                <a:chExt cx="1857" cy="403"/>
              </a:xfrm>
            </p:grpSpPr>
            <p:sp>
              <p:nvSpPr>
                <p:cNvPr id="35873" name="Rectangle 33"/>
                <p:cNvSpPr>
                  <a:spLocks noChangeArrowheads="1"/>
                </p:cNvSpPr>
                <p:nvPr/>
              </p:nvSpPr>
              <p:spPr bwMode="auto">
                <a:xfrm>
                  <a:off x="1900" y="1612"/>
                  <a:ext cx="1771" cy="403"/>
                </a:xfrm>
                <a:prstGeom prst="rect">
                  <a:avLst/>
                </a:prstGeom>
                <a:noFill/>
                <a:ln w="0">
                  <a:solidFill>
                    <a:srgbClr val="FF0000"/>
                  </a:solidFill>
                  <a:miter lim="800000"/>
                  <a:headEnd/>
                  <a:tailEnd/>
                </a:ln>
                <a:effectLst/>
              </p:spPr>
              <p:txBody>
                <a:bodyPr/>
                <a:lstStyle/>
                <a:p>
                  <a:r>
                    <a:rPr lang="en-US" sz="2800">
                      <a:cs typeface="Times New Roman" charset="0"/>
                    </a:rPr>
                    <a:t>&gt;80% Promonocytes &amp; Monocytes</a:t>
                  </a:r>
                  <a:endParaRPr lang="en-US" sz="2800"/>
                </a:p>
              </p:txBody>
            </p:sp>
            <p:sp>
              <p:nvSpPr>
                <p:cNvPr id="35874" name="Rectangle 34"/>
                <p:cNvSpPr>
                  <a:spLocks noChangeArrowheads="1"/>
                </p:cNvSpPr>
                <p:nvPr/>
              </p:nvSpPr>
              <p:spPr bwMode="auto">
                <a:xfrm>
                  <a:off x="1857" y="1612"/>
                  <a:ext cx="1857" cy="403"/>
                </a:xfrm>
                <a:prstGeom prst="rect">
                  <a:avLst/>
                </a:prstGeom>
                <a:noFill/>
                <a:ln w="0">
                  <a:solidFill>
                    <a:srgbClr val="FF0000"/>
                  </a:solidFill>
                  <a:miter lim="800000"/>
                  <a:headEnd/>
                  <a:tailEnd/>
                </a:ln>
                <a:effectLst/>
              </p:spPr>
              <p:txBody>
                <a:bodyPr/>
                <a:lstStyle/>
                <a:p>
                  <a:endParaRPr lang="en-US"/>
                </a:p>
              </p:txBody>
            </p:sp>
          </p:grpSp>
        </p:grpSp>
        <p:sp>
          <p:nvSpPr>
            <p:cNvPr id="35875" name="Rectangle 35"/>
            <p:cNvSpPr>
              <a:spLocks noChangeArrowheads="1"/>
            </p:cNvSpPr>
            <p:nvPr/>
          </p:nvSpPr>
          <p:spPr bwMode="auto">
            <a:xfrm>
              <a:off x="-3" y="-3"/>
              <a:ext cx="3720" cy="2021"/>
            </a:xfrm>
            <a:prstGeom prst="rect">
              <a:avLst/>
            </a:prstGeom>
            <a:noFill/>
            <a:ln w="0">
              <a:solidFill>
                <a:srgbClr val="FF0000"/>
              </a:solidFill>
              <a:miter lim="800000"/>
              <a:headEnd/>
              <a:tailEnd/>
            </a:ln>
            <a:effectLst/>
          </p:spPr>
          <p:txBody>
            <a:bodyPr/>
            <a:lstStyle/>
            <a:p>
              <a:endParaRPr lang="en-US"/>
            </a:p>
          </p:txBody>
        </p:sp>
      </p:grpSp>
      <p:sp>
        <p:nvSpPr>
          <p:cNvPr id="35876" name="Text Box 36"/>
          <p:cNvSpPr txBox="1">
            <a:spLocks noChangeArrowheads="1"/>
          </p:cNvSpPr>
          <p:nvPr/>
        </p:nvSpPr>
        <p:spPr bwMode="auto">
          <a:xfrm>
            <a:off x="762000" y="5791200"/>
            <a:ext cx="7829550" cy="1066800"/>
          </a:xfrm>
          <a:prstGeom prst="rect">
            <a:avLst/>
          </a:prstGeom>
          <a:noFill/>
          <a:ln w="9525">
            <a:noFill/>
            <a:miter lim="800000"/>
            <a:headEnd/>
            <a:tailEnd/>
          </a:ln>
          <a:effectLst/>
        </p:spPr>
        <p:txBody>
          <a:bodyPr wrap="none">
            <a:spAutoFit/>
          </a:bodyPr>
          <a:lstStyle/>
          <a:p>
            <a:r>
              <a:rPr lang="en-US" sz="3200"/>
              <a:t>Morphology: Auer rods rare,  NSE is Intense +</a:t>
            </a:r>
          </a:p>
          <a:p>
            <a:endParaRPr lang="en-US" sz="32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411163"/>
            <a:ext cx="7772400" cy="579437"/>
          </a:xfrm>
        </p:spPr>
        <p:txBody>
          <a:bodyPr/>
          <a:lstStyle/>
          <a:p>
            <a:r>
              <a:rPr lang="en-US" sz="3200" b="1">
                <a:solidFill>
                  <a:srgbClr val="FF0000"/>
                </a:solidFill>
              </a:rPr>
              <a:t>ACUTE ERYTHROID LEUKEMIA:  M6</a:t>
            </a:r>
          </a:p>
        </p:txBody>
      </p:sp>
      <p:sp>
        <p:nvSpPr>
          <p:cNvPr id="39939" name="Rectangle 3"/>
          <p:cNvSpPr>
            <a:spLocks noGrp="1" noChangeArrowheads="1"/>
          </p:cNvSpPr>
          <p:nvPr>
            <p:ph type="body" idx="1"/>
          </p:nvPr>
        </p:nvSpPr>
        <p:spPr>
          <a:xfrm>
            <a:off x="228600" y="1295400"/>
            <a:ext cx="8915400" cy="5257800"/>
          </a:xfrm>
        </p:spPr>
        <p:txBody>
          <a:bodyPr/>
          <a:lstStyle/>
          <a:p>
            <a:r>
              <a:rPr lang="en-US" dirty="0"/>
              <a:t>Morphology: Iron stain shows RS. PAS diffuse pattern in </a:t>
            </a:r>
            <a:r>
              <a:rPr lang="en-US" dirty="0" err="1"/>
              <a:t>Erythroid</a:t>
            </a:r>
            <a:r>
              <a:rPr lang="en-US" dirty="0"/>
              <a:t> precursors. </a:t>
            </a:r>
            <a:r>
              <a:rPr lang="en-US" dirty="0" smtClean="0"/>
              <a:t>MPO/SB </a:t>
            </a:r>
            <a:r>
              <a:rPr lang="en-US" dirty="0"/>
              <a:t>+ in </a:t>
            </a:r>
            <a:r>
              <a:rPr lang="en-US" dirty="0" err="1"/>
              <a:t>Myeloblasts</a:t>
            </a:r>
            <a:r>
              <a:rPr lang="en-US" dirty="0"/>
              <a:t>.</a:t>
            </a:r>
          </a:p>
          <a:p>
            <a:r>
              <a:rPr lang="en-US" dirty="0" err="1"/>
              <a:t>IPT:Myeloid</a:t>
            </a:r>
            <a:r>
              <a:rPr lang="en-US" dirty="0"/>
              <a:t> markers –</a:t>
            </a:r>
            <a:r>
              <a:rPr lang="en-US" dirty="0" err="1"/>
              <a:t>ve.Anti</a:t>
            </a:r>
            <a:r>
              <a:rPr lang="en-US" dirty="0"/>
              <a:t> MPO is –</a:t>
            </a:r>
            <a:r>
              <a:rPr lang="en-US" dirty="0" err="1"/>
              <a:t>ve</a:t>
            </a:r>
            <a:r>
              <a:rPr lang="en-US" dirty="0"/>
              <a:t>. </a:t>
            </a:r>
            <a:r>
              <a:rPr lang="en-US" dirty="0" err="1"/>
              <a:t>Glcophorin</a:t>
            </a:r>
            <a:r>
              <a:rPr lang="en-US" dirty="0"/>
              <a:t> A, </a:t>
            </a:r>
            <a:r>
              <a:rPr lang="en-US" dirty="0" err="1"/>
              <a:t>Hb</a:t>
            </a:r>
            <a:r>
              <a:rPr lang="en-US" dirty="0"/>
              <a:t>-A </a:t>
            </a:r>
            <a:r>
              <a:rPr lang="en-US" dirty="0" err="1"/>
              <a:t>Ab</a:t>
            </a:r>
            <a:r>
              <a:rPr lang="en-US" dirty="0"/>
              <a:t> +. </a:t>
            </a:r>
            <a:r>
              <a:rPr lang="en-US" dirty="0" err="1"/>
              <a:t>Myeloblasts</a:t>
            </a:r>
            <a:r>
              <a:rPr lang="en-US" dirty="0"/>
              <a:t> show CD13, 33, 177 +.</a:t>
            </a:r>
          </a:p>
          <a:p>
            <a:r>
              <a:rPr lang="en-US" dirty="0"/>
              <a:t>Genetics: No specific</a:t>
            </a:r>
          </a:p>
          <a:p>
            <a:r>
              <a:rPr lang="en-US" dirty="0"/>
              <a:t>Prognosis: 6a- Aggressive clinical course.</a:t>
            </a:r>
          </a:p>
          <a:p>
            <a:pPr>
              <a:buFontTx/>
              <a:buNone/>
            </a:pPr>
            <a:r>
              <a:rPr lang="en-US" dirty="0"/>
              <a:t>			   6b- Rapid clinical course.</a:t>
            </a:r>
            <a:r>
              <a:rPr lang="en-US" sz="2800" dirty="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44450"/>
            <a:ext cx="7772400" cy="946150"/>
          </a:xfrm>
        </p:spPr>
        <p:txBody>
          <a:bodyPr/>
          <a:lstStyle/>
          <a:p>
            <a:r>
              <a:rPr lang="en-US" sz="2800" b="1">
                <a:solidFill>
                  <a:srgbClr val="FF0000"/>
                </a:solidFill>
              </a:rPr>
              <a:t>ACUTE MEGAKARYOCYTIC LEUKEMIA (AMgL):  M7</a:t>
            </a:r>
          </a:p>
        </p:txBody>
      </p:sp>
      <p:sp>
        <p:nvSpPr>
          <p:cNvPr id="44035" name="Rectangle 3"/>
          <p:cNvSpPr>
            <a:spLocks noGrp="1" noChangeArrowheads="1"/>
          </p:cNvSpPr>
          <p:nvPr>
            <p:ph type="body" idx="1"/>
          </p:nvPr>
        </p:nvSpPr>
        <p:spPr>
          <a:xfrm>
            <a:off x="0" y="1143000"/>
            <a:ext cx="9144000" cy="5257800"/>
          </a:xfrm>
        </p:spPr>
        <p:txBody>
          <a:bodyPr/>
          <a:lstStyle/>
          <a:p>
            <a:r>
              <a:rPr lang="en-US" sz="3600"/>
              <a:t>3-5% of cases of AML.</a:t>
            </a:r>
          </a:p>
          <a:p>
            <a:r>
              <a:rPr lang="en-US" sz="3600"/>
              <a:t>&gt;50% cells in BM are Megakaryocytic lineage.</a:t>
            </a:r>
          </a:p>
          <a:p>
            <a:r>
              <a:rPr lang="en-US" sz="3600"/>
              <a:t>Can present as Denovo, Rx related, Post MPD/MDS.</a:t>
            </a:r>
          </a:p>
          <a:p>
            <a:r>
              <a:rPr lang="en-US" sz="3600"/>
              <a:t>Dry marrow is common, Osteolysis/ osteosclerosis, Raised LDH.</a:t>
            </a:r>
          </a:p>
          <a:p>
            <a:r>
              <a:rPr lang="en-US" sz="3600"/>
              <a:t>EM shows Platelet peroxidase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Lymphoblast: </a:t>
            </a:r>
          </a:p>
        </p:txBody>
      </p:sp>
      <p:sp>
        <p:nvSpPr>
          <p:cNvPr id="13315" name="Rectangle 3"/>
          <p:cNvSpPr>
            <a:spLocks noGrp="1" noChangeArrowheads="1"/>
          </p:cNvSpPr>
          <p:nvPr>
            <p:ph type="body" idx="1"/>
          </p:nvPr>
        </p:nvSpPr>
        <p:spPr/>
        <p:txBody>
          <a:bodyPr/>
          <a:lstStyle/>
          <a:p>
            <a:r>
              <a:rPr lang="en-US" sz="3600"/>
              <a:t>Large cell, with Condensed chromatin, increased N:C ratio,   0-1 inconspicuous nucleoli, very scant amount of agranular cytoplasm (Naked nucleus).</a:t>
            </a:r>
          </a:p>
          <a:p>
            <a:r>
              <a:rPr lang="en-US" sz="3600"/>
              <a:t>PAS-positive.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395288"/>
            <a:ext cx="7772400" cy="519112"/>
          </a:xfrm>
        </p:spPr>
        <p:txBody>
          <a:bodyPr/>
          <a:lstStyle/>
          <a:p>
            <a:r>
              <a:rPr lang="en-US" sz="2800" b="1">
                <a:solidFill>
                  <a:srgbClr val="FF0000"/>
                </a:solidFill>
              </a:rPr>
              <a:t>Prognostic Factors in AML-IPT, GENETIS</a:t>
            </a:r>
          </a:p>
        </p:txBody>
      </p:sp>
      <p:graphicFrame>
        <p:nvGraphicFramePr>
          <p:cNvPr id="66599" name="Group 39"/>
          <p:cNvGraphicFramePr>
            <a:graphicFrameLocks noGrp="1"/>
          </p:cNvGraphicFramePr>
          <p:nvPr/>
        </p:nvGraphicFramePr>
        <p:xfrm>
          <a:off x="0" y="1066800"/>
          <a:ext cx="9144000" cy="5791201"/>
        </p:xfrm>
        <a:graphic>
          <a:graphicData uri="http://schemas.openxmlformats.org/drawingml/2006/table">
            <a:tbl>
              <a:tblPr/>
              <a:tblGrid>
                <a:gridCol w="3241675">
                  <a:extLst>
                    <a:ext uri="{9D8B030D-6E8A-4147-A177-3AD203B41FA5}">
                      <a16:colId xmlns:a16="http://schemas.microsoft.com/office/drawing/2014/main" val="20000"/>
                    </a:ext>
                  </a:extLst>
                </a:gridCol>
                <a:gridCol w="3335338">
                  <a:extLst>
                    <a:ext uri="{9D8B030D-6E8A-4147-A177-3AD203B41FA5}">
                      <a16:colId xmlns:a16="http://schemas.microsoft.com/office/drawing/2014/main" val="20001"/>
                    </a:ext>
                  </a:extLst>
                </a:gridCol>
                <a:gridCol w="2566987">
                  <a:extLst>
                    <a:ext uri="{9D8B030D-6E8A-4147-A177-3AD203B41FA5}">
                      <a16:colId xmlns:a16="http://schemas.microsoft.com/office/drawing/2014/main" val="20002"/>
                    </a:ext>
                  </a:extLst>
                </a:gridCol>
              </a:tblGrid>
              <a:tr h="585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Factors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Favorable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Unfavorable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Myeloid markers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CD34-,14-,13-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CD34+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HLA-DR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Negative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Positive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TdT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Absent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Present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Lymphoid markers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CD2+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Biphenotypic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MDR-1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Absent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Present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06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Cytogenetics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T(15;17), t(8;21). Inv 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-7, del 7q, -5, del 5q, 11q23, 3q21, 3q26, Complex Karyotypes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Acute lymphoblastic leukemia</a:t>
            </a:r>
            <a:r>
              <a:rPr lang="en-US" dirty="0" smtClean="0"/>
              <a:t> (ALL)</a:t>
            </a:r>
            <a:endParaRPr lang="en-US" dirty="0"/>
          </a:p>
        </p:txBody>
      </p:sp>
      <p:sp>
        <p:nvSpPr>
          <p:cNvPr id="3" name="Content Placeholder 2"/>
          <p:cNvSpPr>
            <a:spLocks noGrp="1"/>
          </p:cNvSpPr>
          <p:nvPr>
            <p:ph idx="1"/>
          </p:nvPr>
        </p:nvSpPr>
        <p:spPr>
          <a:xfrm>
            <a:off x="457200" y="1609416"/>
            <a:ext cx="8077200" cy="4846320"/>
          </a:xfrm>
        </p:spPr>
        <p:txBody>
          <a:bodyPr>
            <a:normAutofit/>
          </a:bodyPr>
          <a:lstStyle/>
          <a:p>
            <a:r>
              <a:rPr lang="en-US" dirty="0" smtClean="0"/>
              <a:t>Precise etiology is unknown</a:t>
            </a:r>
          </a:p>
          <a:p>
            <a:pPr>
              <a:buNone/>
            </a:pPr>
            <a:r>
              <a:rPr lang="en-US" dirty="0" smtClean="0"/>
              <a:t> Research indicates assault to the</a:t>
            </a:r>
          </a:p>
          <a:p>
            <a:pPr>
              <a:buNone/>
            </a:pPr>
            <a:r>
              <a:rPr lang="en-US" dirty="0" smtClean="0"/>
              <a:t>immune system occurs </a:t>
            </a:r>
            <a:r>
              <a:rPr lang="en-US" i="1" dirty="0" smtClean="0"/>
              <a:t>in </a:t>
            </a:r>
            <a:r>
              <a:rPr lang="en-US" i="1" dirty="0" err="1" smtClean="0"/>
              <a:t>utero</a:t>
            </a:r>
            <a:r>
              <a:rPr lang="en-US" i="1" dirty="0" smtClean="0"/>
              <a:t> – causing</a:t>
            </a:r>
          </a:p>
          <a:p>
            <a:pPr>
              <a:buNone/>
            </a:pPr>
            <a:r>
              <a:rPr lang="en-US" i="1" dirty="0" smtClean="0"/>
              <a:t>a chromosomal translocation.</a:t>
            </a:r>
          </a:p>
          <a:p>
            <a:r>
              <a:rPr lang="en-US" dirty="0" smtClean="0"/>
              <a:t> Proto-</a:t>
            </a:r>
            <a:r>
              <a:rPr lang="en-US" dirty="0" err="1" smtClean="0"/>
              <a:t>oncogenes</a:t>
            </a:r>
            <a:r>
              <a:rPr lang="en-US" dirty="0" smtClean="0"/>
              <a:t> – code proteins that cell signal transduction, gene regulate transcription, cell cycle etc.</a:t>
            </a:r>
          </a:p>
          <a:p>
            <a:r>
              <a:rPr lang="en-US" dirty="0" smtClean="0"/>
              <a:t>Anti-</a:t>
            </a:r>
            <a:r>
              <a:rPr lang="en-US" dirty="0" err="1" smtClean="0"/>
              <a:t>oncogenes</a:t>
            </a:r>
            <a:r>
              <a:rPr lang="en-US" dirty="0" smtClean="0"/>
              <a:t> – vital to suppress </a:t>
            </a:r>
            <a:r>
              <a:rPr lang="en-US" dirty="0" err="1" smtClean="0"/>
              <a:t>tumour</a:t>
            </a:r>
            <a:r>
              <a:rPr lang="en-US" dirty="0" smtClean="0"/>
              <a:t> growth are suppressed.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Acute lymphoblastic leukemia (ALL),</a:t>
            </a:r>
            <a:endParaRPr lang="en-US" dirty="0"/>
          </a:p>
        </p:txBody>
      </p:sp>
      <p:sp>
        <p:nvSpPr>
          <p:cNvPr id="3" name="Content Placeholder 2"/>
          <p:cNvSpPr>
            <a:spLocks noGrp="1"/>
          </p:cNvSpPr>
          <p:nvPr>
            <p:ph idx="1"/>
          </p:nvPr>
        </p:nvSpPr>
        <p:spPr>
          <a:xfrm>
            <a:off x="457200" y="1609416"/>
            <a:ext cx="8077200" cy="4846320"/>
          </a:xfrm>
        </p:spPr>
        <p:txBody>
          <a:bodyPr>
            <a:normAutofit/>
          </a:bodyPr>
          <a:lstStyle/>
          <a:p>
            <a:r>
              <a:rPr lang="en-US" dirty="0" smtClean="0"/>
              <a:t>is a form of leukemia, or cancer of the white blood cells characterized by excess </a:t>
            </a:r>
            <a:r>
              <a:rPr lang="en-US" dirty="0" err="1" smtClean="0"/>
              <a:t>lymphoblasts</a:t>
            </a:r>
            <a:r>
              <a:rPr lang="en-US" dirty="0" smtClean="0"/>
              <a:t>.</a:t>
            </a:r>
          </a:p>
          <a:p>
            <a:r>
              <a:rPr lang="en-US" dirty="0" smtClean="0"/>
              <a:t>Malignant, immature white blood cells  continuously multiply and are overproduced in the bone marrow.</a:t>
            </a:r>
          </a:p>
          <a:p>
            <a:r>
              <a:rPr lang="en-US" dirty="0" smtClean="0"/>
              <a:t> ALL causes damage and death by crowding out normal cells in the bone marrow, and by spreading (metastasizing) to other organs.</a:t>
            </a:r>
          </a:p>
          <a:p>
            <a:r>
              <a:rPr lang="en-US" dirty="0" smtClean="0"/>
              <a:t> ALL is most common in childhood with a peak incidence at 2-5 years of age, and another peak in old age.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a:t>
            </a:r>
            <a:endParaRPr lang="en-US" dirty="0"/>
          </a:p>
        </p:txBody>
      </p:sp>
      <p:sp>
        <p:nvSpPr>
          <p:cNvPr id="3" name="Content Placeholder 2"/>
          <p:cNvSpPr>
            <a:spLocks noGrp="1"/>
          </p:cNvSpPr>
          <p:nvPr>
            <p:ph idx="1"/>
          </p:nvPr>
        </p:nvSpPr>
        <p:spPr/>
        <p:txBody>
          <a:bodyPr>
            <a:normAutofit/>
          </a:bodyPr>
          <a:lstStyle/>
          <a:p>
            <a:r>
              <a:rPr lang="en-US" dirty="0" smtClean="0"/>
              <a:t>ALL is associated with exposure to radiation and chemicals. </a:t>
            </a:r>
          </a:p>
          <a:p>
            <a:r>
              <a:rPr lang="en-US" dirty="0" smtClean="0"/>
              <a:t>The association of radiation and leukemia in humans has been clearly established in studies of victims of the Chernobyl  nuclear reactor and atom bombs in Hiroshima and Nagasaki. </a:t>
            </a:r>
          </a:p>
          <a:p>
            <a:r>
              <a:rPr lang="en-US" dirty="0" smtClean="0"/>
              <a:t>secondary leukemia can develop in individuals who are treated for other cancers with radiation and chemotherapy as a result of that treatment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239000" cy="45719"/>
          </a:xfrm>
        </p:spPr>
        <p:txBody>
          <a:bodyPr>
            <a:normAutofit fontScale="90000"/>
          </a:bodyPr>
          <a:lstStyle/>
          <a:p>
            <a:endParaRPr lang="en-US" dirty="0"/>
          </a:p>
        </p:txBody>
      </p:sp>
      <p:sp>
        <p:nvSpPr>
          <p:cNvPr id="3" name="Content Placeholder 2"/>
          <p:cNvSpPr>
            <a:spLocks noGrp="1"/>
          </p:cNvSpPr>
          <p:nvPr>
            <p:ph idx="1"/>
          </p:nvPr>
        </p:nvSpPr>
        <p:spPr>
          <a:xfrm>
            <a:off x="457200" y="0"/>
            <a:ext cx="8153400" cy="6455736"/>
          </a:xfrm>
        </p:spPr>
        <p:txBody>
          <a:bodyPr>
            <a:normAutofit/>
          </a:bodyPr>
          <a:lstStyle/>
          <a:p>
            <a:r>
              <a:rPr lang="en-US" dirty="0" smtClean="0"/>
              <a:t>Pre T cell origin – </a:t>
            </a:r>
          </a:p>
          <a:p>
            <a:pPr>
              <a:buNone/>
            </a:pPr>
            <a:r>
              <a:rPr lang="en-US" dirty="0" smtClean="0"/>
              <a:t>common in males 15-20yrs</a:t>
            </a:r>
          </a:p>
          <a:p>
            <a:pPr>
              <a:buNone/>
            </a:pPr>
            <a:r>
              <a:rPr lang="en-US" dirty="0" smtClean="0"/>
              <a:t>T cell markers – CD2, CD7</a:t>
            </a:r>
          </a:p>
          <a:p>
            <a:pPr>
              <a:buNone/>
            </a:pPr>
            <a:r>
              <a:rPr lang="en-US" dirty="0" smtClean="0"/>
              <a:t>Present as </a:t>
            </a:r>
            <a:r>
              <a:rPr lang="en-US" dirty="0" err="1" smtClean="0"/>
              <a:t>medialstenal</a:t>
            </a:r>
            <a:r>
              <a:rPr lang="en-US" dirty="0" smtClean="0"/>
              <a:t> </a:t>
            </a:r>
            <a:r>
              <a:rPr lang="en-US" dirty="0" err="1" smtClean="0"/>
              <a:t>mass,pleural</a:t>
            </a:r>
            <a:r>
              <a:rPr lang="en-US" dirty="0" smtClean="0"/>
              <a:t> effusion</a:t>
            </a:r>
          </a:p>
          <a:p>
            <a:r>
              <a:rPr lang="en-US" dirty="0" smtClean="0"/>
              <a:t>Pre </a:t>
            </a:r>
            <a:r>
              <a:rPr lang="en-US" dirty="0" err="1" smtClean="0"/>
              <a:t>Bcell</a:t>
            </a:r>
            <a:r>
              <a:rPr lang="en-US" dirty="0" smtClean="0"/>
              <a:t> origin –</a:t>
            </a:r>
          </a:p>
          <a:p>
            <a:pPr>
              <a:buNone/>
            </a:pPr>
            <a:r>
              <a:rPr lang="en-US" dirty="0" smtClean="0"/>
              <a:t>85% childhood L,</a:t>
            </a:r>
          </a:p>
          <a:p>
            <a:pPr>
              <a:buNone/>
            </a:pPr>
            <a:r>
              <a:rPr lang="en-US" dirty="0" smtClean="0"/>
              <a:t>T cell marker – CD 19</a:t>
            </a:r>
          </a:p>
          <a:p>
            <a:pPr>
              <a:buNone/>
            </a:pPr>
            <a:r>
              <a:rPr lang="en-US" dirty="0" err="1" smtClean="0"/>
              <a:t>Lymp</a:t>
            </a:r>
            <a:r>
              <a:rPr lang="en-US" dirty="0" smtClean="0"/>
              <a:t>- irregular </a:t>
            </a:r>
            <a:r>
              <a:rPr lang="en-US" dirty="0" err="1" smtClean="0"/>
              <a:t>nuecleus,condensed</a:t>
            </a:r>
            <a:r>
              <a:rPr lang="en-US" dirty="0" smtClean="0"/>
              <a:t> </a:t>
            </a:r>
            <a:r>
              <a:rPr lang="en-US" dirty="0" err="1" smtClean="0"/>
              <a:t>chromatin,scanty</a:t>
            </a:r>
            <a:r>
              <a:rPr lang="en-US" dirty="0" smtClean="0"/>
              <a:t> </a:t>
            </a:r>
            <a:r>
              <a:rPr lang="en-US" dirty="0" err="1" smtClean="0"/>
              <a:t>agranular</a:t>
            </a:r>
            <a:r>
              <a:rPr lang="en-US" dirty="0" smtClean="0"/>
              <a:t> cytoplasm</a:t>
            </a:r>
          </a:p>
          <a:p>
            <a:pPr>
              <a:buNone/>
            </a:pPr>
            <a:r>
              <a:rPr lang="en-US" dirty="0" smtClean="0"/>
              <a:t>Extra nodal involvement – </a:t>
            </a:r>
            <a:r>
              <a:rPr lang="en-US" dirty="0" err="1" smtClean="0"/>
              <a:t>generalised</a:t>
            </a:r>
            <a:r>
              <a:rPr lang="en-US" dirty="0" smtClean="0"/>
              <a:t> </a:t>
            </a:r>
            <a:r>
              <a:rPr lang="en-US" dirty="0" err="1" smtClean="0"/>
              <a:t>lymphadenopathy</a:t>
            </a:r>
            <a:r>
              <a:rPr lang="en-US" dirty="0" smtClean="0"/>
              <a:t>, </a:t>
            </a:r>
            <a:r>
              <a:rPr lang="en-US" dirty="0" err="1" smtClean="0"/>
              <a:t>hepatospleenomegaly</a:t>
            </a:r>
            <a:r>
              <a:rPr lang="en-US" dirty="0" smtClean="0"/>
              <a:t>,</a:t>
            </a:r>
          </a:p>
          <a:p>
            <a:pPr>
              <a:buNone/>
            </a:pPr>
            <a:r>
              <a:rPr lang="en-US" dirty="0" smtClean="0"/>
              <a:t>CNS involvement – </a:t>
            </a:r>
            <a:r>
              <a:rPr lang="en-US" dirty="0" err="1" smtClean="0"/>
              <a:t>HA,vomiting,nerve</a:t>
            </a:r>
            <a:r>
              <a:rPr lang="en-US" dirty="0" smtClean="0"/>
              <a:t> palsies,</a:t>
            </a:r>
          </a:p>
          <a:p>
            <a:pPr>
              <a:buNone/>
            </a:pPr>
            <a:r>
              <a:rPr lang="en-US" dirty="0" smtClean="0"/>
              <a:t>Testicular enlargement, </a:t>
            </a:r>
            <a:r>
              <a:rPr lang="en-US" dirty="0" err="1" smtClean="0"/>
              <a:t>cutaneous</a:t>
            </a:r>
            <a:r>
              <a:rPr lang="en-US" dirty="0" smtClean="0"/>
              <a:t> infiltration.</a:t>
            </a:r>
          </a:p>
          <a:p>
            <a:endParaRPr lang="en-US" dirty="0" smtClean="0"/>
          </a:p>
          <a:p>
            <a:endParaRPr lang="en-US" b="1"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err="1" smtClean="0"/>
              <a:t>Subtyping</a:t>
            </a:r>
            <a:r>
              <a:rPr lang="en-US" sz="2400" dirty="0" smtClean="0"/>
              <a:t> of the various forms of ALL used to be done according to the </a:t>
            </a:r>
            <a:r>
              <a:rPr lang="en-US" sz="2400" dirty="0" smtClean="0">
                <a:hlinkClick r:id="rId2" tooltip="French-American-British classification"/>
              </a:rPr>
              <a:t>French-American-British (FAB) classification</a:t>
            </a:r>
            <a:endParaRPr lang="en-US" sz="2400" dirty="0"/>
          </a:p>
        </p:txBody>
      </p:sp>
      <p:sp>
        <p:nvSpPr>
          <p:cNvPr id="3" name="Content Placeholder 2"/>
          <p:cNvSpPr>
            <a:spLocks noGrp="1"/>
          </p:cNvSpPr>
          <p:nvPr>
            <p:ph idx="1"/>
          </p:nvPr>
        </p:nvSpPr>
        <p:spPr>
          <a:xfrm>
            <a:off x="0" y="1600200"/>
            <a:ext cx="9144000" cy="4846320"/>
          </a:xfrm>
        </p:spPr>
        <p:txBody>
          <a:bodyPr/>
          <a:lstStyle/>
          <a:p>
            <a:pPr lvl="0"/>
            <a:r>
              <a:rPr lang="en-US" dirty="0" smtClean="0"/>
              <a:t>ALL-L1:</a:t>
            </a:r>
          </a:p>
          <a:p>
            <a:pPr lvl="0">
              <a:buNone/>
            </a:pPr>
            <a:r>
              <a:rPr lang="en-US" dirty="0" smtClean="0"/>
              <a:t>      childhood, </a:t>
            </a:r>
            <a:r>
              <a:rPr lang="en-US" dirty="0" err="1" smtClean="0"/>
              <a:t>preB</a:t>
            </a:r>
            <a:r>
              <a:rPr lang="en-US" dirty="0" smtClean="0"/>
              <a:t> cell –t[9,22]      </a:t>
            </a:r>
            <a:r>
              <a:rPr lang="en-US" dirty="0" err="1" smtClean="0"/>
              <a:t>PAS+ve</a:t>
            </a:r>
            <a:endParaRPr lang="en-US" dirty="0" smtClean="0"/>
          </a:p>
          <a:p>
            <a:pPr lvl="0">
              <a:buNone/>
            </a:pPr>
            <a:r>
              <a:rPr lang="en-US" dirty="0" smtClean="0"/>
              <a:t>                        pre T – t[8,14]         acid </a:t>
            </a:r>
            <a:r>
              <a:rPr lang="en-US" dirty="0" err="1" smtClean="0"/>
              <a:t>phosphatase</a:t>
            </a:r>
            <a:r>
              <a:rPr lang="en-US" dirty="0" smtClean="0"/>
              <a:t>+/-</a:t>
            </a:r>
          </a:p>
          <a:p>
            <a:pPr lvl="0"/>
            <a:r>
              <a:rPr lang="en-US" dirty="0" smtClean="0"/>
              <a:t>ALL-L2: </a:t>
            </a:r>
          </a:p>
          <a:p>
            <a:pPr lvl="0">
              <a:buNone/>
            </a:pPr>
            <a:r>
              <a:rPr lang="en-US" dirty="0" smtClean="0"/>
              <a:t>      </a:t>
            </a:r>
            <a:r>
              <a:rPr lang="en-US" dirty="0" err="1" smtClean="0"/>
              <a:t>adult,Tcell</a:t>
            </a:r>
            <a:r>
              <a:rPr lang="en-US" dirty="0" smtClean="0"/>
              <a:t>-PAS +</a:t>
            </a:r>
            <a:r>
              <a:rPr lang="en-US" dirty="0" err="1" smtClean="0"/>
              <a:t>ve</a:t>
            </a:r>
            <a:endParaRPr lang="en-US" dirty="0" smtClean="0"/>
          </a:p>
          <a:p>
            <a:pPr lvl="0"/>
            <a:r>
              <a:rPr lang="en-US" dirty="0" smtClean="0"/>
              <a:t>ALL-L3: </a:t>
            </a:r>
          </a:p>
          <a:p>
            <a:pPr lvl="0">
              <a:buNone/>
            </a:pPr>
            <a:r>
              <a:rPr lang="en-US" dirty="0" smtClean="0"/>
              <a:t>   </a:t>
            </a:r>
            <a:r>
              <a:rPr lang="en-US" dirty="0" err="1" smtClean="0"/>
              <a:t>Burkitt</a:t>
            </a:r>
            <a:r>
              <a:rPr lang="en-US" dirty="0" smtClean="0"/>
              <a:t> type B ALL – t[8,14] PAS –</a:t>
            </a:r>
            <a:r>
              <a:rPr lang="en-US" dirty="0" err="1" smtClean="0"/>
              <a:t>ve</a:t>
            </a:r>
            <a:r>
              <a:rPr lang="en-US" dirty="0" smtClean="0"/>
              <a:t>, acid </a:t>
            </a:r>
            <a:r>
              <a:rPr lang="en-US" dirty="0" err="1" smtClean="0"/>
              <a:t>phosphatase-ve</a:t>
            </a:r>
            <a:endParaRPr lang="en-US" dirty="0"/>
          </a:p>
        </p:txBody>
      </p:sp>
      <p:sp>
        <p:nvSpPr>
          <p:cNvPr id="4" name="Right Brace 3"/>
          <p:cNvSpPr/>
          <p:nvPr/>
        </p:nvSpPr>
        <p:spPr>
          <a:xfrm>
            <a:off x="5257800" y="2286000"/>
            <a:ext cx="304800" cy="685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7239000" cy="320040"/>
          </a:xfrm>
        </p:spPr>
        <p:txBody>
          <a:bodyPr>
            <a:normAutofit fontScale="90000"/>
          </a:bodyPr>
          <a:lstStyle/>
          <a:p>
            <a:endParaRPr lang="en-US" dirty="0"/>
          </a:p>
        </p:txBody>
      </p:sp>
      <p:sp>
        <p:nvSpPr>
          <p:cNvPr id="3" name="Content Placeholder 2"/>
          <p:cNvSpPr>
            <a:spLocks noGrp="1"/>
          </p:cNvSpPr>
          <p:nvPr>
            <p:ph idx="1"/>
          </p:nvPr>
        </p:nvSpPr>
        <p:spPr>
          <a:xfrm>
            <a:off x="457200" y="457200"/>
            <a:ext cx="7696200" cy="5998536"/>
          </a:xfrm>
        </p:spPr>
        <p:txBody>
          <a:bodyPr>
            <a:normAutofit fontScale="92500" lnSpcReduction="20000"/>
          </a:bodyPr>
          <a:lstStyle/>
          <a:p>
            <a:r>
              <a:rPr lang="en-US" dirty="0" smtClean="0"/>
              <a:t>L1 ALL:</a:t>
            </a:r>
          </a:p>
          <a:p>
            <a:r>
              <a:rPr lang="en-US" dirty="0" smtClean="0"/>
              <a:t>􀂅 Blasts are small and relatively uniform</a:t>
            </a:r>
          </a:p>
          <a:p>
            <a:r>
              <a:rPr lang="en-US" dirty="0" smtClean="0"/>
              <a:t>􀂅 Round nucleus and regular cellular outline</a:t>
            </a:r>
          </a:p>
          <a:p>
            <a:r>
              <a:rPr lang="en-US" dirty="0" smtClean="0"/>
              <a:t>􀂅 Nucleoli are absent or inconspicuous and the </a:t>
            </a:r>
            <a:r>
              <a:rPr lang="en-US" dirty="0" err="1" smtClean="0"/>
              <a:t>nuclearcytoplasmic</a:t>
            </a:r>
            <a:r>
              <a:rPr lang="en-US" dirty="0" smtClean="0"/>
              <a:t> ratio is high, chromatin pattern is fairly homogenous</a:t>
            </a:r>
          </a:p>
          <a:p>
            <a:r>
              <a:rPr lang="en-US" dirty="0" smtClean="0"/>
              <a:t> L2 ALL:</a:t>
            </a:r>
          </a:p>
          <a:p>
            <a:r>
              <a:rPr lang="en-US" dirty="0" smtClean="0"/>
              <a:t>􀂅 Lower nuclear </a:t>
            </a:r>
            <a:r>
              <a:rPr lang="en-US" dirty="0" err="1" smtClean="0"/>
              <a:t>cytoplasmic</a:t>
            </a:r>
            <a:r>
              <a:rPr lang="en-US" dirty="0" smtClean="0"/>
              <a:t> ratio typically with prominent nucleoli</a:t>
            </a:r>
          </a:p>
          <a:p>
            <a:r>
              <a:rPr lang="en-US" dirty="0" smtClean="0"/>
              <a:t>􀂅 </a:t>
            </a:r>
            <a:r>
              <a:rPr lang="en-US" dirty="0" err="1" smtClean="0"/>
              <a:t>Macroblasts</a:t>
            </a:r>
            <a:r>
              <a:rPr lang="en-US" dirty="0" smtClean="0"/>
              <a:t> sometimes two and a half times larger are identifiable</a:t>
            </a:r>
          </a:p>
          <a:p>
            <a:r>
              <a:rPr lang="en-US" dirty="0" smtClean="0"/>
              <a:t> L3 ALL:</a:t>
            </a:r>
          </a:p>
          <a:p>
            <a:r>
              <a:rPr lang="en-US" dirty="0" smtClean="0"/>
              <a:t>􀂅 Large, relatively round cells</a:t>
            </a:r>
          </a:p>
          <a:p>
            <a:r>
              <a:rPr lang="en-US" dirty="0" smtClean="0"/>
              <a:t>􀂅 Nuclei finely dispersed</a:t>
            </a:r>
          </a:p>
          <a:p>
            <a:r>
              <a:rPr lang="en-US" dirty="0" smtClean="0"/>
              <a:t>􀂅 Cytoplasm is strongly basophilic, contains prominent vacuoles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a:xfrm>
            <a:off x="457200" y="1609416"/>
            <a:ext cx="8305800" cy="4846320"/>
          </a:xfrm>
        </p:spPr>
        <p:txBody>
          <a:bodyPr/>
          <a:lstStyle/>
          <a:p>
            <a:pPr>
              <a:buNone/>
            </a:pPr>
            <a:r>
              <a:rPr lang="en-US" dirty="0" err="1" smtClean="0"/>
              <a:t>Typcial</a:t>
            </a:r>
            <a:r>
              <a:rPr lang="en-US" dirty="0" smtClean="0"/>
              <a:t> symptoms include:</a:t>
            </a:r>
          </a:p>
          <a:p>
            <a:r>
              <a:rPr lang="en-US" dirty="0" smtClean="0"/>
              <a:t>􀂅 Fatigue</a:t>
            </a:r>
          </a:p>
          <a:p>
            <a:r>
              <a:rPr lang="en-US" dirty="0" smtClean="0"/>
              <a:t>􀂅 Presence of </a:t>
            </a:r>
            <a:r>
              <a:rPr lang="en-US" dirty="0" err="1" smtClean="0"/>
              <a:t>Petechiae</a:t>
            </a:r>
            <a:endParaRPr lang="en-US" dirty="0" smtClean="0"/>
          </a:p>
          <a:p>
            <a:r>
              <a:rPr lang="en-US" dirty="0" smtClean="0"/>
              <a:t>􀂅 Bone and joint pain</a:t>
            </a:r>
          </a:p>
          <a:p>
            <a:r>
              <a:rPr lang="en-US" dirty="0" smtClean="0"/>
              <a:t>􀂅 </a:t>
            </a:r>
            <a:r>
              <a:rPr lang="en-US" dirty="0" err="1" smtClean="0"/>
              <a:t>Adenopathsy</a:t>
            </a:r>
            <a:r>
              <a:rPr lang="en-US" dirty="0" smtClean="0"/>
              <a:t> (swollen lymph nodes)</a:t>
            </a:r>
          </a:p>
          <a:p>
            <a:r>
              <a:rPr lang="en-US" dirty="0" smtClean="0"/>
              <a:t>􀂅 </a:t>
            </a:r>
            <a:r>
              <a:rPr lang="en-US" dirty="0" err="1" smtClean="0"/>
              <a:t>Hepatosplenomegaly</a:t>
            </a:r>
            <a:r>
              <a:rPr lang="en-US" dirty="0" smtClean="0"/>
              <a:t> (enlarged liver and</a:t>
            </a:r>
          </a:p>
          <a:p>
            <a:pPr>
              <a:buNone/>
            </a:pPr>
            <a:r>
              <a:rPr lang="en-US" dirty="0" smtClean="0"/>
              <a:t>                                                   spleen)</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a:t>
            </a:r>
            <a:endParaRPr lang="en-US" dirty="0"/>
          </a:p>
        </p:txBody>
      </p:sp>
      <p:sp>
        <p:nvSpPr>
          <p:cNvPr id="3" name="Content Placeholder 2"/>
          <p:cNvSpPr>
            <a:spLocks noGrp="1"/>
          </p:cNvSpPr>
          <p:nvPr>
            <p:ph idx="1"/>
          </p:nvPr>
        </p:nvSpPr>
        <p:spPr/>
        <p:txBody>
          <a:bodyPr/>
          <a:lstStyle/>
          <a:p>
            <a:r>
              <a:rPr lang="en-US" dirty="0" smtClean="0"/>
              <a:t>Repeated fevers/infections</a:t>
            </a:r>
          </a:p>
          <a:p>
            <a:r>
              <a:rPr lang="en-US" dirty="0" smtClean="0"/>
              <a:t>􀂅 Abnormal bleeding or bruising easily</a:t>
            </a:r>
          </a:p>
          <a:p>
            <a:r>
              <a:rPr lang="en-US" dirty="0" smtClean="0"/>
              <a:t>􀂅 Swelling or discomfort in the abdomen</a:t>
            </a:r>
          </a:p>
          <a:p>
            <a:r>
              <a:rPr lang="en-US" dirty="0" smtClean="0"/>
              <a:t>􀂅 Listlessness or breathlessness</a:t>
            </a:r>
          </a:p>
          <a:p>
            <a:r>
              <a:rPr lang="en-US" dirty="0" smtClean="0"/>
              <a:t>􀂅 Severe joint pain and in some cases spinal</a:t>
            </a:r>
          </a:p>
          <a:p>
            <a:pPr>
              <a:buNone/>
            </a:pPr>
            <a:r>
              <a:rPr lang="en-US" dirty="0" smtClean="0"/>
              <a:t>       cord compression.</a:t>
            </a:r>
          </a:p>
          <a:p>
            <a:r>
              <a:rPr lang="en-US" dirty="0" smtClean="0"/>
              <a:t>􀂅 Pallor</a:t>
            </a:r>
          </a:p>
          <a:p>
            <a:r>
              <a:rPr lang="en-US" dirty="0" smtClean="0"/>
              <a:t>􀂅 Weight loss/lack of appetite</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52400"/>
            <a:ext cx="7239000" cy="472440"/>
          </a:xfrm>
        </p:spPr>
        <p:txBody>
          <a:bodyPr>
            <a:normAutofit fontScale="90000"/>
          </a:bodyPr>
          <a:lstStyle/>
          <a:p>
            <a:endParaRPr lang="en-US" dirty="0"/>
          </a:p>
        </p:txBody>
      </p:sp>
      <p:sp>
        <p:nvSpPr>
          <p:cNvPr id="3" name="Content Placeholder 2"/>
          <p:cNvSpPr>
            <a:spLocks noGrp="1"/>
          </p:cNvSpPr>
          <p:nvPr>
            <p:ph idx="1"/>
          </p:nvPr>
        </p:nvSpPr>
        <p:spPr>
          <a:xfrm>
            <a:off x="457200" y="457200"/>
            <a:ext cx="7239000" cy="5998536"/>
          </a:xfrm>
        </p:spPr>
        <p:txBody>
          <a:bodyPr/>
          <a:lstStyle/>
          <a:p>
            <a:r>
              <a:rPr lang="en-US" dirty="0" smtClean="0"/>
              <a:t>Failure of normal </a:t>
            </a:r>
            <a:r>
              <a:rPr lang="en-US" dirty="0" err="1" smtClean="0"/>
              <a:t>haematopoiesis</a:t>
            </a:r>
            <a:r>
              <a:rPr lang="en-US" dirty="0" smtClean="0"/>
              <a:t> most</a:t>
            </a:r>
          </a:p>
          <a:p>
            <a:r>
              <a:rPr lang="en-US" dirty="0" smtClean="0"/>
              <a:t>serious consequence. Complications:</a:t>
            </a:r>
          </a:p>
          <a:p>
            <a:r>
              <a:rPr lang="en-US" dirty="0" smtClean="0"/>
              <a:t>􀂅 </a:t>
            </a:r>
            <a:r>
              <a:rPr lang="en-US" dirty="0" err="1" smtClean="0"/>
              <a:t>Anaemia</a:t>
            </a:r>
            <a:r>
              <a:rPr lang="en-US" dirty="0" smtClean="0"/>
              <a:t> – reduced erythrocyte numbers</a:t>
            </a:r>
          </a:p>
          <a:p>
            <a:r>
              <a:rPr lang="en-US" dirty="0" smtClean="0"/>
              <a:t>􀂅 Thrombocytopenia – reduced platelet</a:t>
            </a:r>
          </a:p>
          <a:p>
            <a:pPr>
              <a:buNone/>
            </a:pPr>
            <a:r>
              <a:rPr lang="en-US" dirty="0" smtClean="0"/>
              <a:t>       numbers</a:t>
            </a:r>
          </a:p>
          <a:p>
            <a:r>
              <a:rPr lang="en-US" dirty="0" smtClean="0"/>
              <a:t>􀂅 Patients are </a:t>
            </a:r>
            <a:r>
              <a:rPr lang="en-US" dirty="0" err="1" smtClean="0"/>
              <a:t>immunocompromised</a:t>
            </a:r>
            <a:r>
              <a:rPr lang="en-US" dirty="0" smtClean="0"/>
              <a:t> –</a:t>
            </a:r>
          </a:p>
          <a:p>
            <a:pPr>
              <a:buNone/>
            </a:pPr>
            <a:r>
              <a:rPr lang="en-US" dirty="0" smtClean="0"/>
              <a:t>     immature lymphoid blasts cannot function</a:t>
            </a:r>
          </a:p>
          <a:p>
            <a:r>
              <a:rPr lang="en-US" dirty="0" smtClean="0"/>
              <a:t>􀂅 Infiltration of organs – accumulation of</a:t>
            </a:r>
          </a:p>
          <a:p>
            <a:r>
              <a:rPr lang="nl-NL" dirty="0" smtClean="0"/>
              <a:t>leukocytes in liver, spleen, lymph nodes,</a:t>
            </a:r>
          </a:p>
          <a:p>
            <a:pPr>
              <a:buNone/>
            </a:pPr>
            <a:r>
              <a:rPr lang="en-US" dirty="0" smtClean="0"/>
              <a:t>       abdomen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Promyelocyte: </a:t>
            </a:r>
          </a:p>
        </p:txBody>
      </p:sp>
      <p:sp>
        <p:nvSpPr>
          <p:cNvPr id="16387" name="Rectangle 3"/>
          <p:cNvSpPr>
            <a:spLocks noGrp="1" noChangeArrowheads="1"/>
          </p:cNvSpPr>
          <p:nvPr>
            <p:ph type="body" idx="1"/>
          </p:nvPr>
        </p:nvSpPr>
        <p:spPr>
          <a:xfrm>
            <a:off x="838200" y="1828800"/>
            <a:ext cx="7543800" cy="4114800"/>
          </a:xfrm>
        </p:spPr>
        <p:txBody>
          <a:bodyPr/>
          <a:lstStyle/>
          <a:p>
            <a:r>
              <a:rPr lang="en-US" sz="4000"/>
              <a:t>Largest cell of myeloid series, having large nucleus, increased N:C ratio, prominent 2-4 nucleoli, abundant granular cytoplasm, many Auer Rods.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lstStyle/>
          <a:p>
            <a:r>
              <a:rPr lang="en-US" dirty="0" smtClean="0"/>
              <a:t>Presentation with symptoms</a:t>
            </a:r>
          </a:p>
          <a:p>
            <a:r>
              <a:rPr lang="en-US" dirty="0" smtClean="0"/>
              <a:t>􀂄 Order Complete Blood Count (CBC)</a:t>
            </a:r>
          </a:p>
          <a:p>
            <a:r>
              <a:rPr lang="en-US" dirty="0" smtClean="0"/>
              <a:t>􀂄 If leukocyte count is above 5-103/</a:t>
            </a:r>
            <a:r>
              <a:rPr lang="en-US" dirty="0" err="1" smtClean="0"/>
              <a:t>ul</a:t>
            </a:r>
            <a:r>
              <a:rPr lang="en-US" dirty="0" smtClean="0"/>
              <a:t> in</a:t>
            </a:r>
          </a:p>
          <a:p>
            <a:pPr>
              <a:buNone/>
            </a:pPr>
            <a:r>
              <a:rPr lang="en-US" dirty="0" smtClean="0"/>
              <a:t>       adults and 5.0-20 for children</a:t>
            </a:r>
          </a:p>
          <a:p>
            <a:r>
              <a:rPr lang="en-US" dirty="0" smtClean="0"/>
              <a:t>􀂄 Bone marrow aspiration - &gt;30% blasts</a:t>
            </a:r>
          </a:p>
          <a:p>
            <a:pPr>
              <a:buNone/>
            </a:pPr>
            <a:r>
              <a:rPr lang="en-US" dirty="0" smtClean="0"/>
              <a:t>      present in bone marrow will result in</a:t>
            </a:r>
          </a:p>
          <a:p>
            <a:pPr>
              <a:buNone/>
            </a:pPr>
            <a:r>
              <a:rPr lang="en-US" dirty="0" smtClean="0"/>
              <a:t>      definitive diagnosis of Acute </a:t>
            </a:r>
            <a:r>
              <a:rPr lang="en-US" dirty="0" err="1" smtClean="0"/>
              <a:t>Leukaemia</a:t>
            </a:r>
            <a:endParaRPr lang="en-US" dirty="0" smtClean="0"/>
          </a:p>
          <a:p>
            <a:r>
              <a:rPr lang="en-US" dirty="0" smtClean="0"/>
              <a:t>􀂄 Samples stained to sub classify ALL</a:t>
            </a:r>
          </a:p>
          <a:p>
            <a:r>
              <a:rPr lang="en-US" dirty="0" err="1" smtClean="0"/>
              <a:t>Cyto</a:t>
            </a:r>
            <a:r>
              <a:rPr lang="en-US" dirty="0" smtClean="0"/>
              <a:t>- </a:t>
            </a:r>
            <a:r>
              <a:rPr lang="en-US" dirty="0" err="1" smtClean="0"/>
              <a:t>PAS+ve,Acid</a:t>
            </a:r>
            <a:r>
              <a:rPr lang="en-US" dirty="0" smtClean="0"/>
              <a:t> </a:t>
            </a:r>
            <a:r>
              <a:rPr lang="en-US" dirty="0" err="1" smtClean="0"/>
              <a:t>Phos,Myeloperoxidase-ve</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Variant Features of ALL</a:t>
            </a:r>
            <a:endParaRPr lang="en-US" dirty="0"/>
          </a:p>
        </p:txBody>
      </p:sp>
      <p:sp>
        <p:nvSpPr>
          <p:cNvPr id="3" name="Content Placeholder 2"/>
          <p:cNvSpPr>
            <a:spLocks noGrp="1"/>
          </p:cNvSpPr>
          <p:nvPr>
            <p:ph idx="1"/>
          </p:nvPr>
        </p:nvSpPr>
        <p:spPr/>
        <p:txBody>
          <a:bodyPr/>
          <a:lstStyle/>
          <a:p>
            <a:pPr lvl="0"/>
            <a:r>
              <a:rPr lang="en-US" dirty="0" smtClean="0"/>
              <a:t>1- Acute lymphoblastic leukemia with </a:t>
            </a:r>
            <a:r>
              <a:rPr lang="en-US" dirty="0" err="1" smtClean="0"/>
              <a:t>cytoplasmic</a:t>
            </a:r>
            <a:r>
              <a:rPr lang="en-US" dirty="0" smtClean="0"/>
              <a:t> granules</a:t>
            </a:r>
          </a:p>
          <a:p>
            <a:pPr lvl="0"/>
            <a:r>
              <a:rPr lang="en-US" dirty="0" smtClean="0"/>
              <a:t>2- </a:t>
            </a:r>
            <a:r>
              <a:rPr lang="en-US" dirty="0" err="1" smtClean="0"/>
              <a:t>Aplastic</a:t>
            </a:r>
            <a:r>
              <a:rPr lang="en-US" dirty="0" smtClean="0"/>
              <a:t> presentation of ALL</a:t>
            </a:r>
          </a:p>
          <a:p>
            <a:pPr lvl="0"/>
            <a:r>
              <a:rPr lang="en-US" dirty="0" smtClean="0"/>
              <a:t>3- Acute lymphoblastic leukemia with </a:t>
            </a:r>
            <a:r>
              <a:rPr lang="en-US" dirty="0" err="1" smtClean="0"/>
              <a:t>eosinophilia</a:t>
            </a:r>
            <a:endParaRPr lang="en-US" dirty="0" smtClean="0"/>
          </a:p>
          <a:p>
            <a:pPr lvl="0"/>
            <a:r>
              <a:rPr lang="en-US" dirty="0" smtClean="0"/>
              <a:t>4- Relapse of lymphoblastic leukemia</a:t>
            </a:r>
          </a:p>
          <a:p>
            <a:pPr lvl="0"/>
            <a:r>
              <a:rPr lang="en-US" dirty="0" smtClean="0"/>
              <a:t>5- Secondary ALL</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   CHRONIC   LEUKAEMIAS</a:t>
            </a:r>
            <a:endParaRPr lang="en-US" dirty="0"/>
          </a:p>
        </p:txBody>
      </p:sp>
      <p:sp>
        <p:nvSpPr>
          <p:cNvPr id="3" name="Content Placeholder 2"/>
          <p:cNvSpPr>
            <a:spLocks noGrp="1"/>
          </p:cNvSpPr>
          <p:nvPr>
            <p:ph idx="1"/>
          </p:nvPr>
        </p:nvSpPr>
        <p:spPr>
          <a:xfrm>
            <a:off x="457200" y="3581400"/>
            <a:ext cx="7239000" cy="1828800"/>
          </a:xfrm>
        </p:spPr>
        <p:txBody>
          <a:bodyPr/>
          <a:lstStyle/>
          <a:p>
            <a:pPr>
              <a:buNone/>
            </a:pPr>
            <a:r>
              <a:rPr lang="en-US" sz="3200" dirty="0" smtClean="0">
                <a:solidFill>
                  <a:srgbClr val="C00000"/>
                </a:solidFill>
              </a:rPr>
              <a:t>     Chronic  myeloid  </a:t>
            </a:r>
            <a:r>
              <a:rPr lang="en-US" sz="3200" dirty="0" err="1" smtClean="0">
                <a:solidFill>
                  <a:srgbClr val="C00000"/>
                </a:solidFill>
              </a:rPr>
              <a:t>leukaemia</a:t>
            </a:r>
            <a:r>
              <a:rPr lang="en-US" sz="3200" dirty="0" smtClean="0">
                <a:solidFill>
                  <a:srgbClr val="C00000"/>
                </a:solidFill>
              </a:rPr>
              <a:t>;</a:t>
            </a:r>
          </a:p>
          <a:p>
            <a:pPr>
              <a:buNone/>
            </a:pPr>
            <a:r>
              <a:rPr lang="en-US" sz="3200" dirty="0" smtClean="0">
                <a:solidFill>
                  <a:srgbClr val="C00000"/>
                </a:solidFill>
              </a:rPr>
              <a:t>     Chronic  lymphocytic  </a:t>
            </a:r>
            <a:r>
              <a:rPr lang="en-US" sz="3200" dirty="0" err="1" smtClean="0">
                <a:solidFill>
                  <a:srgbClr val="C00000"/>
                </a:solidFill>
              </a:rPr>
              <a:t>leukaemia</a:t>
            </a:r>
            <a:endParaRPr lang="en-US" sz="3200" dirty="0" smtClean="0">
              <a:solidFill>
                <a:srgbClr val="C00000"/>
              </a:solidFill>
            </a:endParaRPr>
          </a:p>
          <a:p>
            <a:endParaRPr lang="en-US" dirty="0">
              <a:solidFill>
                <a:srgbClr val="C0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66800" y="304800"/>
            <a:ext cx="7543800" cy="1143000"/>
          </a:xfrm>
        </p:spPr>
        <p:txBody>
          <a:bodyPr/>
          <a:lstStyle/>
          <a:p>
            <a:r>
              <a:rPr lang="en-US"/>
              <a:t>Chronic Leukemias: </a:t>
            </a:r>
          </a:p>
        </p:txBody>
      </p:sp>
      <p:sp>
        <p:nvSpPr>
          <p:cNvPr id="30723" name="Rectangle 3"/>
          <p:cNvSpPr>
            <a:spLocks noGrp="1" noChangeArrowheads="1"/>
          </p:cNvSpPr>
          <p:nvPr>
            <p:ph type="body" idx="1"/>
          </p:nvPr>
        </p:nvSpPr>
        <p:spPr>
          <a:xfrm>
            <a:off x="609600" y="1981200"/>
            <a:ext cx="8305800" cy="4572000"/>
          </a:xfrm>
        </p:spPr>
        <p:txBody>
          <a:bodyPr/>
          <a:lstStyle/>
          <a:p>
            <a:r>
              <a:rPr lang="en-US" sz="3600" dirty="0"/>
              <a:t>Slow onset</a:t>
            </a:r>
          </a:p>
          <a:p>
            <a:r>
              <a:rPr lang="en-US" sz="3600" dirty="0"/>
              <a:t>Late presentation</a:t>
            </a:r>
          </a:p>
          <a:p>
            <a:r>
              <a:rPr lang="en-US" sz="3600" dirty="0"/>
              <a:t>CML- </a:t>
            </a:r>
            <a:r>
              <a:rPr lang="en-US" sz="3600" dirty="0" err="1"/>
              <a:t>Splenomegaly</a:t>
            </a:r>
            <a:endParaRPr lang="en-US" sz="3600" dirty="0"/>
          </a:p>
          <a:p>
            <a:r>
              <a:rPr lang="en-US" sz="3600" dirty="0"/>
              <a:t>CLL- asymptomatic/ </a:t>
            </a:r>
            <a:r>
              <a:rPr lang="en-US" sz="3600" dirty="0" err="1" smtClean="0"/>
              <a:t>lymphadenopathy</a:t>
            </a:r>
            <a:endParaRPr lang="en-US" sz="3600" dirty="0"/>
          </a:p>
          <a:p>
            <a:r>
              <a:rPr lang="en-US" sz="3600" dirty="0"/>
              <a:t>CML- </a:t>
            </a:r>
            <a:r>
              <a:rPr lang="en-US" sz="3600" dirty="0" err="1"/>
              <a:t>Thrombocytosis</a:t>
            </a:r>
            <a:endParaRPr lang="en-US" sz="3600" dirty="0"/>
          </a:p>
          <a:p>
            <a:r>
              <a:rPr lang="en-US" sz="3600" dirty="0"/>
              <a:t>CLL- Thrombocytopenia.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600" b="1" u="sng"/>
              <a:t>CHRONIC MYELOID LEUKEMIA</a:t>
            </a:r>
          </a:p>
        </p:txBody>
      </p:sp>
      <p:sp>
        <p:nvSpPr>
          <p:cNvPr id="6147" name="Rectangle 3"/>
          <p:cNvSpPr>
            <a:spLocks noGrp="1" noChangeArrowheads="1"/>
          </p:cNvSpPr>
          <p:nvPr>
            <p:ph type="body" idx="1"/>
          </p:nvPr>
        </p:nvSpPr>
        <p:spPr>
          <a:xfrm>
            <a:off x="379828" y="1600200"/>
            <a:ext cx="8154572" cy="4876800"/>
          </a:xfrm>
        </p:spPr>
        <p:txBody>
          <a:bodyPr/>
          <a:lstStyle/>
          <a:p>
            <a:r>
              <a:rPr lang="en-US" dirty="0" err="1"/>
              <a:t>Neoplastic</a:t>
            </a:r>
            <a:r>
              <a:rPr lang="en-US" dirty="0"/>
              <a:t> growth of primary myeloid cells in BM with elevated cells in PS</a:t>
            </a:r>
          </a:p>
          <a:p>
            <a:r>
              <a:rPr lang="en-US" dirty="0"/>
              <a:t>Synonyms: </a:t>
            </a:r>
            <a:r>
              <a:rPr lang="en-US" dirty="0" err="1"/>
              <a:t>Chr</a:t>
            </a:r>
            <a:r>
              <a:rPr lang="en-US" dirty="0"/>
              <a:t> Granulocytic, </a:t>
            </a:r>
            <a:r>
              <a:rPr lang="en-US" dirty="0" err="1"/>
              <a:t>Chr</a:t>
            </a:r>
            <a:r>
              <a:rPr lang="en-US" dirty="0"/>
              <a:t> </a:t>
            </a:r>
            <a:r>
              <a:rPr lang="en-US" dirty="0" err="1"/>
              <a:t>Myelocytic</a:t>
            </a:r>
            <a:r>
              <a:rPr lang="en-US" dirty="0"/>
              <a:t>, </a:t>
            </a:r>
            <a:r>
              <a:rPr lang="en-US" dirty="0" err="1"/>
              <a:t>Chr</a:t>
            </a:r>
            <a:r>
              <a:rPr lang="en-US" dirty="0"/>
              <a:t> </a:t>
            </a:r>
            <a:r>
              <a:rPr lang="en-US" dirty="0" err="1"/>
              <a:t>Myelogenous</a:t>
            </a:r>
            <a:r>
              <a:rPr lang="en-US" dirty="0"/>
              <a:t>.</a:t>
            </a:r>
          </a:p>
          <a:p>
            <a:r>
              <a:rPr lang="en-US" dirty="0"/>
              <a:t>Only </a:t>
            </a:r>
            <a:r>
              <a:rPr lang="en-US" dirty="0" err="1"/>
              <a:t>myeloproliferative</a:t>
            </a:r>
            <a:r>
              <a:rPr lang="en-US" dirty="0"/>
              <a:t> disorder with characteristic t(9:22).</a:t>
            </a:r>
          </a:p>
          <a:p>
            <a:r>
              <a:rPr lang="en-US" dirty="0"/>
              <a:t>Predominantly middle age, adults- 30 to 60 yrs.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600"/>
              <a:t>PATHOPHYSIOLOGY</a:t>
            </a:r>
          </a:p>
        </p:txBody>
      </p:sp>
      <p:sp>
        <p:nvSpPr>
          <p:cNvPr id="12291" name="Rectangle 3"/>
          <p:cNvSpPr>
            <a:spLocks noGrp="1" noChangeArrowheads="1"/>
          </p:cNvSpPr>
          <p:nvPr>
            <p:ph type="body" idx="1"/>
          </p:nvPr>
        </p:nvSpPr>
        <p:spPr/>
        <p:txBody>
          <a:bodyPr/>
          <a:lstStyle/>
          <a:p>
            <a:r>
              <a:rPr lang="en-US" sz="3600"/>
              <a:t>Clonal stem cell disorder. Targeted at PSC.</a:t>
            </a:r>
          </a:p>
          <a:p>
            <a:r>
              <a:rPr lang="en-US" sz="3600"/>
              <a:t>All hemopoetic cells are involved in the neoplasm.</a:t>
            </a:r>
          </a:p>
          <a:p>
            <a:r>
              <a:rPr lang="en-US" sz="3600"/>
              <a:t>Acquired Chr. abnormality Ph chromosome is found in all blood cells.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600" b="1" u="sng" dirty="0"/>
              <a:t>PHILADELPHIA CHROMOSOME</a:t>
            </a:r>
          </a:p>
        </p:txBody>
      </p:sp>
      <p:sp>
        <p:nvSpPr>
          <p:cNvPr id="13315" name="Rectangle 3"/>
          <p:cNvSpPr>
            <a:spLocks noGrp="1" noChangeArrowheads="1"/>
          </p:cNvSpPr>
          <p:nvPr>
            <p:ph type="body" idx="1"/>
          </p:nvPr>
        </p:nvSpPr>
        <p:spPr>
          <a:xfrm>
            <a:off x="323557" y="1600200"/>
            <a:ext cx="8668043" cy="5257800"/>
          </a:xfrm>
        </p:spPr>
        <p:txBody>
          <a:bodyPr/>
          <a:lstStyle/>
          <a:p>
            <a:r>
              <a:rPr lang="en-US" dirty="0"/>
              <a:t>Reciprocal translocation b/w </a:t>
            </a:r>
            <a:r>
              <a:rPr lang="en-US" dirty="0" err="1"/>
              <a:t>Chr</a:t>
            </a:r>
            <a:r>
              <a:rPr lang="en-US" dirty="0"/>
              <a:t> 9 &amp; 22</a:t>
            </a:r>
          </a:p>
          <a:p>
            <a:r>
              <a:rPr lang="en-US" dirty="0"/>
              <a:t>t (9;22) </a:t>
            </a:r>
          </a:p>
          <a:p>
            <a:r>
              <a:rPr lang="en-US" dirty="0"/>
              <a:t>Movement of ABL gene on </a:t>
            </a:r>
            <a:r>
              <a:rPr lang="en-US" dirty="0" err="1"/>
              <a:t>Chr</a:t>
            </a:r>
            <a:r>
              <a:rPr lang="en-US" dirty="0"/>
              <a:t> 9 to BCR gene on </a:t>
            </a:r>
            <a:r>
              <a:rPr lang="en-US" dirty="0" err="1"/>
              <a:t>Chr</a:t>
            </a:r>
            <a:r>
              <a:rPr lang="en-US" dirty="0"/>
              <a:t> 22.</a:t>
            </a:r>
          </a:p>
          <a:p>
            <a:r>
              <a:rPr lang="en-US" dirty="0"/>
              <a:t>The translocation produces abnormal protein called p210.</a:t>
            </a:r>
          </a:p>
          <a:p>
            <a:r>
              <a:rPr lang="en-US" dirty="0"/>
              <a:t>Additional </a:t>
            </a:r>
            <a:r>
              <a:rPr lang="en-US" dirty="0" err="1"/>
              <a:t>Chr</a:t>
            </a:r>
            <a:r>
              <a:rPr lang="en-US" dirty="0"/>
              <a:t> abnormalities: Tri 8, Loss of Y, additional Ph.</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600"/>
              <a:t>PHILADELPHIA CHROMOSOME</a:t>
            </a:r>
          </a:p>
        </p:txBody>
      </p:sp>
      <p:sp>
        <p:nvSpPr>
          <p:cNvPr id="14339" name="Rectangle 3"/>
          <p:cNvSpPr>
            <a:spLocks noGrp="1" noChangeArrowheads="1"/>
          </p:cNvSpPr>
          <p:nvPr>
            <p:ph type="body" idx="1"/>
          </p:nvPr>
        </p:nvSpPr>
        <p:spPr/>
        <p:txBody>
          <a:bodyPr/>
          <a:lstStyle/>
          <a:p>
            <a:r>
              <a:rPr lang="en-US" sz="3600" dirty="0"/>
              <a:t>Expressed in all blood cells except in T lymphocytes &amp; few B cells.</a:t>
            </a:r>
          </a:p>
          <a:p>
            <a:r>
              <a:rPr lang="en-US" sz="3600" dirty="0"/>
              <a:t>2-5% of child ALL, 25% of adult ALL &amp; some AML are also Ph Positive.</a:t>
            </a:r>
          </a:p>
          <a:p>
            <a:r>
              <a:rPr lang="en-US" sz="3600" dirty="0"/>
              <a:t>The abnormal protein may by p210 or p190.</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762000" y="685800"/>
            <a:ext cx="7772400" cy="5867400"/>
          </a:xfrm>
        </p:spPr>
        <p:txBody>
          <a:bodyPr/>
          <a:lstStyle/>
          <a:p>
            <a:pPr>
              <a:buFont typeface="Monotype Sorts" pitchFamily="2" charset="2"/>
              <a:buNone/>
            </a:pPr>
            <a:r>
              <a:rPr lang="en-US" dirty="0">
                <a:solidFill>
                  <a:schemeClr val="accent1">
                    <a:lumMod val="75000"/>
                  </a:schemeClr>
                </a:solidFill>
              </a:rPr>
              <a:t>Peripheral  blood</a:t>
            </a:r>
            <a:r>
              <a:rPr lang="en-US" dirty="0">
                <a:solidFill>
                  <a:schemeClr val="hlink"/>
                </a:solidFill>
              </a:rPr>
              <a:t>:</a:t>
            </a:r>
          </a:p>
          <a:p>
            <a:pPr>
              <a:buFont typeface="Monotype Sorts" pitchFamily="2" charset="2"/>
              <a:buNone/>
            </a:pPr>
            <a:r>
              <a:rPr lang="en-US" dirty="0"/>
              <a:t> TLC =    &gt;  100,000 /  mm3</a:t>
            </a:r>
          </a:p>
          <a:p>
            <a:pPr>
              <a:buFont typeface="Monotype Sorts" pitchFamily="2" charset="2"/>
              <a:buNone/>
            </a:pPr>
            <a:r>
              <a:rPr lang="en-US" dirty="0"/>
              <a:t>DLC+ </a:t>
            </a:r>
          </a:p>
          <a:p>
            <a:pPr>
              <a:buFont typeface="Monotype Sorts" pitchFamily="2" charset="2"/>
              <a:buNone/>
            </a:pPr>
            <a:r>
              <a:rPr lang="en-US" dirty="0"/>
              <a:t>    ..   </a:t>
            </a:r>
            <a:r>
              <a:rPr lang="en-US" dirty="0" err="1"/>
              <a:t>myelocytes</a:t>
            </a:r>
            <a:r>
              <a:rPr lang="en-US" dirty="0"/>
              <a:t>; </a:t>
            </a:r>
          </a:p>
          <a:p>
            <a:pPr>
              <a:buFont typeface="Monotype Sorts" pitchFamily="2" charset="2"/>
              <a:buNone/>
            </a:pPr>
            <a:r>
              <a:rPr lang="en-US" dirty="0"/>
              <a:t>     ..  </a:t>
            </a:r>
            <a:r>
              <a:rPr lang="en-US" dirty="0" err="1"/>
              <a:t>neutrophils</a:t>
            </a:r>
            <a:endParaRPr lang="en-US" dirty="0"/>
          </a:p>
          <a:p>
            <a:pPr>
              <a:buFont typeface="Monotype Sorts" pitchFamily="2" charset="2"/>
              <a:buNone/>
            </a:pPr>
            <a:r>
              <a:rPr lang="en-US" dirty="0"/>
              <a:t>    ..    </a:t>
            </a:r>
            <a:r>
              <a:rPr lang="en-US" dirty="0" err="1"/>
              <a:t>Metamyelocytes</a:t>
            </a:r>
            <a:endParaRPr lang="en-US" dirty="0"/>
          </a:p>
          <a:p>
            <a:pPr>
              <a:buFont typeface="Monotype Sorts" pitchFamily="2" charset="2"/>
              <a:buNone/>
            </a:pPr>
            <a:r>
              <a:rPr lang="en-US" dirty="0"/>
              <a:t>    ..    </a:t>
            </a:r>
            <a:r>
              <a:rPr lang="en-US" dirty="0" err="1"/>
              <a:t>Myeloblasts</a:t>
            </a:r>
            <a:r>
              <a:rPr lang="en-US" dirty="0"/>
              <a:t>  -   &lt;  10%</a:t>
            </a:r>
          </a:p>
          <a:p>
            <a:pPr>
              <a:buFont typeface="Monotype Sorts" pitchFamily="2" charset="2"/>
              <a:buNone/>
            </a:pPr>
            <a:r>
              <a:rPr lang="en-US" dirty="0"/>
              <a:t>    ..   </a:t>
            </a:r>
            <a:r>
              <a:rPr lang="en-US" dirty="0" err="1"/>
              <a:t>Basophilia</a:t>
            </a:r>
            <a:endParaRPr lang="en-US" dirty="0"/>
          </a:p>
          <a:p>
            <a:pPr>
              <a:buFont typeface="Monotype Sorts" pitchFamily="2" charset="2"/>
              <a:buNone/>
            </a:pPr>
            <a:r>
              <a:rPr lang="en-US" dirty="0"/>
              <a:t>    ..   </a:t>
            </a:r>
            <a:r>
              <a:rPr lang="en-US" dirty="0" err="1"/>
              <a:t>thrombocytosis</a:t>
            </a:r>
            <a:endParaRPr lang="en-US" dirty="0"/>
          </a:p>
        </p:txBody>
      </p:sp>
    </p:spTree>
  </p:cSld>
  <p:clrMapOvr>
    <a:masterClrMapping/>
  </p:clrMapOvr>
  <p:transition>
    <p:rand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 </a:t>
            </a:r>
            <a:r>
              <a:rPr lang="en-US" sz="4000" dirty="0" smtClean="0"/>
              <a:t> -  study</a:t>
            </a:r>
            <a:endParaRPr lang="en-US" dirty="0"/>
          </a:p>
        </p:txBody>
      </p:sp>
      <p:sp>
        <p:nvSpPr>
          <p:cNvPr id="3" name="Content Placeholder 2"/>
          <p:cNvSpPr>
            <a:spLocks noGrp="1"/>
          </p:cNvSpPr>
          <p:nvPr>
            <p:ph idx="1"/>
          </p:nvPr>
        </p:nvSpPr>
        <p:spPr/>
        <p:txBody>
          <a:bodyPr/>
          <a:lstStyle/>
          <a:p>
            <a:r>
              <a:rPr lang="en-US" sz="2800" dirty="0" smtClean="0"/>
              <a:t/>
            </a:r>
            <a:br>
              <a:rPr lang="en-US" sz="2800" dirty="0" smtClean="0"/>
            </a:br>
            <a:r>
              <a:rPr lang="en-US" sz="2800" dirty="0" err="1" smtClean="0"/>
              <a:t>hypercellular</a:t>
            </a:r>
            <a:r>
              <a:rPr lang="en-US" sz="2800" dirty="0" smtClean="0"/>
              <a:t>  marrow,</a:t>
            </a:r>
            <a:br>
              <a:rPr lang="en-US" sz="2800" dirty="0" smtClean="0"/>
            </a:br>
            <a:r>
              <a:rPr lang="en-US" sz="2800" dirty="0" smtClean="0"/>
              <a:t>maturing  granulocytic  precursors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Myelocyte:</a:t>
            </a:r>
          </a:p>
        </p:txBody>
      </p:sp>
      <p:sp>
        <p:nvSpPr>
          <p:cNvPr id="17411" name="Rectangle 3"/>
          <p:cNvSpPr>
            <a:spLocks noGrp="1" noChangeArrowheads="1"/>
          </p:cNvSpPr>
          <p:nvPr>
            <p:ph type="body" idx="1"/>
          </p:nvPr>
        </p:nvSpPr>
        <p:spPr>
          <a:xfrm>
            <a:off x="1066800" y="1981200"/>
            <a:ext cx="7543800" cy="2362200"/>
          </a:xfrm>
        </p:spPr>
        <p:txBody>
          <a:bodyPr/>
          <a:lstStyle/>
          <a:p>
            <a:r>
              <a:rPr lang="en-US" sz="4000"/>
              <a:t>Large cell, having Half-moon shaped Nucleus, granular abundant cytoplasm.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609600"/>
            <a:ext cx="8348662" cy="1524000"/>
          </a:xfrm>
          <a:ln>
            <a:solidFill>
              <a:schemeClr val="folHlink"/>
            </a:solidFill>
          </a:ln>
        </p:spPr>
        <p:txBody>
          <a:bodyPr>
            <a:normAutofit fontScale="90000"/>
          </a:bodyPr>
          <a:lstStyle/>
          <a:p>
            <a:r>
              <a:rPr lang="en-US" sz="3200" u="sng" dirty="0" smtClean="0"/>
              <a:t>Clinical  features:  </a:t>
            </a:r>
            <a:br>
              <a:rPr lang="en-US" sz="3200" u="sng" dirty="0" smtClean="0"/>
            </a:br>
            <a:r>
              <a:rPr lang="en-US" sz="3200" dirty="0"/>
              <a:t/>
            </a:r>
            <a:br>
              <a:rPr lang="en-US" sz="3200" dirty="0"/>
            </a:br>
            <a:endParaRPr lang="en-US" dirty="0"/>
          </a:p>
        </p:txBody>
      </p:sp>
      <p:sp>
        <p:nvSpPr>
          <p:cNvPr id="33795" name="Rectangle 3"/>
          <p:cNvSpPr>
            <a:spLocks noGrp="1" noChangeArrowheads="1"/>
          </p:cNvSpPr>
          <p:nvPr>
            <p:ph type="body" idx="1"/>
          </p:nvPr>
        </p:nvSpPr>
        <p:spPr>
          <a:xfrm>
            <a:off x="762000" y="2362200"/>
            <a:ext cx="7772400" cy="4495800"/>
          </a:xfrm>
        </p:spPr>
        <p:txBody>
          <a:bodyPr/>
          <a:lstStyle/>
          <a:p>
            <a:r>
              <a:rPr lang="en-US" dirty="0" smtClean="0"/>
              <a:t>Insidious  </a:t>
            </a:r>
            <a:r>
              <a:rPr lang="en-US" dirty="0"/>
              <a:t>onset,</a:t>
            </a:r>
          </a:p>
          <a:p>
            <a:r>
              <a:rPr lang="en-US" dirty="0"/>
              <a:t>Initial  symptoms  =  Nonspecific</a:t>
            </a:r>
          </a:p>
          <a:p>
            <a:r>
              <a:rPr lang="en-US" dirty="0"/>
              <a:t> weakness, wt. Loss, </a:t>
            </a:r>
            <a:r>
              <a:rPr lang="en-US" dirty="0" err="1"/>
              <a:t>fatiguability</a:t>
            </a:r>
            <a:r>
              <a:rPr lang="en-US" dirty="0"/>
              <a:t>, anorexia,</a:t>
            </a:r>
          </a:p>
          <a:p>
            <a:r>
              <a:rPr lang="en-US" dirty="0"/>
              <a:t>dragging  abdominal  pain</a:t>
            </a:r>
            <a:endParaRPr lang="en-US" u="sng" dirty="0"/>
          </a:p>
          <a:p>
            <a:r>
              <a:rPr lang="en-US" dirty="0" err="1"/>
              <a:t>Leucocyte</a:t>
            </a:r>
            <a:r>
              <a:rPr lang="en-US" dirty="0"/>
              <a:t>  Alkaline  </a:t>
            </a:r>
            <a:r>
              <a:rPr lang="en-US" dirty="0" err="1"/>
              <a:t>Phosphatase</a:t>
            </a:r>
            <a:r>
              <a:rPr lang="en-US" dirty="0"/>
              <a:t> -</a:t>
            </a:r>
          </a:p>
          <a:p>
            <a:pPr>
              <a:buFont typeface="Monotype Sorts" pitchFamily="2" charset="2"/>
              <a:buNone/>
            </a:pPr>
            <a:r>
              <a:rPr lang="en-US" dirty="0"/>
              <a:t>      </a:t>
            </a:r>
            <a:r>
              <a:rPr lang="en-US" b="1" dirty="0"/>
              <a:t> [</a:t>
            </a:r>
            <a:r>
              <a:rPr lang="en-US" b="1" dirty="0" err="1"/>
              <a:t>leukaemoid</a:t>
            </a:r>
            <a:r>
              <a:rPr lang="en-US" b="1" dirty="0"/>
              <a:t>  reaction -  high ]</a:t>
            </a:r>
          </a:p>
        </p:txBody>
      </p:sp>
      <p:sp>
        <p:nvSpPr>
          <p:cNvPr id="33796" name="AutoShape 4"/>
          <p:cNvSpPr>
            <a:spLocks noChangeArrowheads="1"/>
          </p:cNvSpPr>
          <p:nvPr/>
        </p:nvSpPr>
        <p:spPr bwMode="auto">
          <a:xfrm>
            <a:off x="6324601" y="4267200"/>
            <a:ext cx="152400" cy="595313"/>
          </a:xfrm>
          <a:prstGeom prst="downArrow">
            <a:avLst>
              <a:gd name="adj1" fmla="val 33333"/>
              <a:gd name="adj2" fmla="val 43136"/>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ransition>
    <p:rand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600"/>
              <a:t>BONE MARROW</a:t>
            </a:r>
          </a:p>
        </p:txBody>
      </p:sp>
      <p:sp>
        <p:nvSpPr>
          <p:cNvPr id="16387" name="Rectangle 3"/>
          <p:cNvSpPr>
            <a:spLocks noGrp="1" noChangeArrowheads="1"/>
          </p:cNvSpPr>
          <p:nvPr>
            <p:ph type="body" idx="1"/>
          </p:nvPr>
        </p:nvSpPr>
        <p:spPr>
          <a:xfrm>
            <a:off x="1219200" y="1600200"/>
            <a:ext cx="7772400" cy="5257800"/>
          </a:xfrm>
        </p:spPr>
        <p:txBody>
          <a:bodyPr/>
          <a:lstStyle/>
          <a:p>
            <a:r>
              <a:rPr lang="en-US" dirty="0"/>
              <a:t>90- 100% </a:t>
            </a:r>
            <a:r>
              <a:rPr lang="en-US" dirty="0" smtClean="0"/>
              <a:t>Cellular[</a:t>
            </a:r>
            <a:r>
              <a:rPr lang="en-US" dirty="0" err="1" smtClean="0"/>
              <a:t>hypercellular</a:t>
            </a:r>
            <a:r>
              <a:rPr lang="en-US" dirty="0" smtClean="0"/>
              <a:t>]</a:t>
            </a:r>
            <a:endParaRPr lang="en-US" dirty="0"/>
          </a:p>
          <a:p>
            <a:r>
              <a:rPr lang="en-US" dirty="0"/>
              <a:t>M:E ratio is 10-50: 1</a:t>
            </a:r>
          </a:p>
          <a:p>
            <a:r>
              <a:rPr lang="en-US" dirty="0"/>
              <a:t>Majority are immature granulocytes. Blasts are less than 20%.</a:t>
            </a:r>
          </a:p>
          <a:p>
            <a:r>
              <a:rPr lang="en-US" dirty="0" err="1"/>
              <a:t>Megakaryocytes</a:t>
            </a:r>
            <a:r>
              <a:rPr lang="en-US" dirty="0"/>
              <a:t> may be increased.</a:t>
            </a:r>
          </a:p>
          <a:p>
            <a:r>
              <a:rPr lang="en-US" dirty="0" err="1"/>
              <a:t>Gaucher</a:t>
            </a:r>
            <a:r>
              <a:rPr lang="en-US" dirty="0"/>
              <a:t> like cells may be seen.</a:t>
            </a:r>
          </a:p>
          <a:p>
            <a:r>
              <a:rPr lang="en-US" dirty="0"/>
              <a:t>No absolute indication for BM examination.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600"/>
              <a:t>COURSE OF CML</a:t>
            </a:r>
          </a:p>
        </p:txBody>
      </p:sp>
      <p:sp>
        <p:nvSpPr>
          <p:cNvPr id="17411" name="Rectangle 3"/>
          <p:cNvSpPr>
            <a:spLocks noGrp="1" noChangeArrowheads="1"/>
          </p:cNvSpPr>
          <p:nvPr>
            <p:ph type="body" idx="1"/>
          </p:nvPr>
        </p:nvSpPr>
        <p:spPr>
          <a:xfrm>
            <a:off x="304800" y="1600200"/>
            <a:ext cx="8839200" cy="5257800"/>
          </a:xfrm>
        </p:spPr>
        <p:txBody>
          <a:bodyPr/>
          <a:lstStyle/>
          <a:p>
            <a:r>
              <a:rPr lang="en-US" sz="3600" b="1" u="sng" dirty="0"/>
              <a:t>Chronic phase</a:t>
            </a:r>
            <a:r>
              <a:rPr lang="en-US" sz="3600" dirty="0"/>
              <a:t> may last 30 –40 months.</a:t>
            </a:r>
          </a:p>
          <a:p>
            <a:r>
              <a:rPr lang="en-US" sz="3600" b="1" u="sng" dirty="0"/>
              <a:t>Accelerated phase</a:t>
            </a:r>
            <a:r>
              <a:rPr lang="en-US" sz="3600" dirty="0"/>
              <a:t>: Increasing spleen, severe prostration, raising WBC count, worsening of </a:t>
            </a:r>
            <a:r>
              <a:rPr lang="en-US" sz="3600" dirty="0" err="1"/>
              <a:t>anaemia</a:t>
            </a:r>
            <a:r>
              <a:rPr lang="en-US" sz="3600" dirty="0"/>
              <a:t>, Thrombocytopenia, blasts 10-19%, increasing </a:t>
            </a:r>
            <a:r>
              <a:rPr lang="en-US" sz="3600" dirty="0" err="1"/>
              <a:t>Basophils</a:t>
            </a:r>
            <a:r>
              <a:rPr lang="en-US" sz="3600" dirty="0"/>
              <a:t>, </a:t>
            </a:r>
            <a:r>
              <a:rPr lang="en-US" sz="3600" dirty="0" err="1"/>
              <a:t>eosinophils</a:t>
            </a:r>
            <a:r>
              <a:rPr lang="en-US" sz="3600" dirty="0"/>
              <a:t>.</a:t>
            </a:r>
          </a:p>
          <a:p>
            <a:r>
              <a:rPr lang="en-US" sz="3600" b="1" u="sng" dirty="0"/>
              <a:t>Blast crisis:</a:t>
            </a:r>
            <a:r>
              <a:rPr lang="en-US" sz="3600" dirty="0"/>
              <a:t> 30% may develop blast crisis.= AML.</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600"/>
              <a:t>BLAST CRISIS</a:t>
            </a:r>
          </a:p>
        </p:txBody>
      </p:sp>
      <p:sp>
        <p:nvSpPr>
          <p:cNvPr id="18435" name="Rectangle 3"/>
          <p:cNvSpPr>
            <a:spLocks noGrp="1" noChangeArrowheads="1"/>
          </p:cNvSpPr>
          <p:nvPr>
            <p:ph type="body" idx="1"/>
          </p:nvPr>
        </p:nvSpPr>
        <p:spPr/>
        <p:txBody>
          <a:bodyPr/>
          <a:lstStyle/>
          <a:p>
            <a:r>
              <a:rPr lang="en-US" sz="3600" dirty="0"/>
              <a:t>Now classified as AML.</a:t>
            </a:r>
          </a:p>
          <a:p>
            <a:r>
              <a:rPr lang="en-US" sz="3600" dirty="0"/>
              <a:t>Survival 1-2 months.</a:t>
            </a:r>
          </a:p>
          <a:p>
            <a:r>
              <a:rPr lang="en-US" sz="3600" dirty="0"/>
              <a:t>Blasts in PS &amp; or BM &gt;30%.</a:t>
            </a:r>
          </a:p>
          <a:p>
            <a:r>
              <a:rPr lang="en-US" sz="3600" dirty="0"/>
              <a:t>Need aggressive treatment.</a:t>
            </a:r>
          </a:p>
          <a:p>
            <a:r>
              <a:rPr lang="en-US" sz="3600" dirty="0"/>
              <a:t>Counts may decrease in PS.</a:t>
            </a:r>
          </a:p>
          <a:p>
            <a:r>
              <a:rPr lang="en-US" sz="3600" dirty="0"/>
              <a:t>Few patients go in for </a:t>
            </a:r>
            <a:r>
              <a:rPr lang="en-US" sz="3600" dirty="0" err="1" smtClean="0"/>
              <a:t>Myelofibrosis</a:t>
            </a:r>
            <a:r>
              <a:rPr lang="en-US" sz="3600" dirty="0" smtClean="0"/>
              <a:t>, BM failure.</a:t>
            </a:r>
            <a:endParaRPr lang="en-US" sz="36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600"/>
              <a:t>VARIANTS</a:t>
            </a:r>
          </a:p>
        </p:txBody>
      </p:sp>
      <p:sp>
        <p:nvSpPr>
          <p:cNvPr id="19459" name="Rectangle 3"/>
          <p:cNvSpPr>
            <a:spLocks noGrp="1" noChangeArrowheads="1"/>
          </p:cNvSpPr>
          <p:nvPr>
            <p:ph type="body" idx="1"/>
          </p:nvPr>
        </p:nvSpPr>
        <p:spPr>
          <a:xfrm>
            <a:off x="1066800" y="1600200"/>
            <a:ext cx="8077200" cy="5257800"/>
          </a:xfrm>
        </p:spPr>
        <p:txBody>
          <a:bodyPr/>
          <a:lstStyle/>
          <a:p>
            <a:r>
              <a:rPr lang="en-US" sz="3600" b="1" u="sng"/>
              <a:t>Atypical CML</a:t>
            </a:r>
            <a:r>
              <a:rPr lang="en-US" sz="3600"/>
              <a:t>: Ph negative CML.</a:t>
            </a:r>
          </a:p>
          <a:p>
            <a:r>
              <a:rPr lang="en-US" sz="3600"/>
              <a:t>Adults of older age.</a:t>
            </a:r>
          </a:p>
          <a:p>
            <a:r>
              <a:rPr lang="en-US" sz="3600"/>
              <a:t>Disease course is same. Prognosis is poor.</a:t>
            </a:r>
          </a:p>
          <a:p>
            <a:r>
              <a:rPr lang="en-US" sz="3600"/>
              <a:t>TC is lower, Basophils are low in No. Platelets are &lt; 1.5 Lacks/cumm.</a:t>
            </a:r>
          </a:p>
          <a:p>
            <a:r>
              <a:rPr lang="en-US" sz="3600"/>
              <a:t>Dysplastic granulocytes, LAP decreased.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CLL:</a:t>
            </a:r>
          </a:p>
        </p:txBody>
      </p:sp>
      <p:sp>
        <p:nvSpPr>
          <p:cNvPr id="60419" name="Rectangle 3"/>
          <p:cNvSpPr>
            <a:spLocks noGrp="1" noChangeArrowheads="1"/>
          </p:cNvSpPr>
          <p:nvPr>
            <p:ph type="body" idx="1"/>
          </p:nvPr>
        </p:nvSpPr>
        <p:spPr>
          <a:xfrm>
            <a:off x="1219200" y="1600200"/>
            <a:ext cx="7772400" cy="5257800"/>
          </a:xfrm>
        </p:spPr>
        <p:txBody>
          <a:bodyPr/>
          <a:lstStyle/>
          <a:p>
            <a:r>
              <a:rPr lang="en-US" sz="3600"/>
              <a:t>Most common in Older age (60-70yr).</a:t>
            </a:r>
          </a:p>
          <a:p>
            <a:r>
              <a:rPr lang="en-US" sz="3600"/>
              <a:t>May be asymptomatic.</a:t>
            </a:r>
          </a:p>
          <a:p>
            <a:r>
              <a:rPr lang="en-US" sz="3600"/>
              <a:t>Present with Lymphadenopathy.</a:t>
            </a:r>
          </a:p>
          <a:p>
            <a:r>
              <a:rPr lang="en-US" sz="3600"/>
              <a:t>Indolent course.</a:t>
            </a:r>
          </a:p>
          <a:p>
            <a:r>
              <a:rPr lang="en-US" sz="3600"/>
              <a:t>No need of aggressive therapy.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219200" y="304800"/>
            <a:ext cx="4386263" cy="533400"/>
          </a:xfrm>
        </p:spPr>
        <p:txBody>
          <a:bodyPr>
            <a:normAutofit fontScale="90000"/>
          </a:bodyPr>
          <a:lstStyle/>
          <a:p>
            <a:r>
              <a:rPr lang="en-US" sz="3600"/>
              <a:t>C L L:</a:t>
            </a:r>
          </a:p>
        </p:txBody>
      </p:sp>
      <p:sp>
        <p:nvSpPr>
          <p:cNvPr id="35843" name="Rectangle 3"/>
          <p:cNvSpPr>
            <a:spLocks noGrp="1" noChangeArrowheads="1"/>
          </p:cNvSpPr>
          <p:nvPr>
            <p:ph type="body" idx="1"/>
          </p:nvPr>
        </p:nvSpPr>
        <p:spPr>
          <a:xfrm>
            <a:off x="762000" y="1143000"/>
            <a:ext cx="7772400" cy="1981200"/>
          </a:xfrm>
        </p:spPr>
        <p:txBody>
          <a:bodyPr/>
          <a:lstStyle/>
          <a:p>
            <a:r>
              <a:rPr lang="en-US"/>
              <a:t>Similar to small  lymphocytic lymphoma,</a:t>
            </a:r>
          </a:p>
          <a:p>
            <a:r>
              <a:rPr lang="en-US"/>
              <a:t>absolute lymphocyte count  &gt; 4000/mm</a:t>
            </a:r>
            <a:r>
              <a:rPr lang="en-US" sz="2400"/>
              <a:t>3,</a:t>
            </a:r>
          </a:p>
          <a:p>
            <a:r>
              <a:rPr lang="en-US"/>
              <a:t>most  common adult leukaemia in the west,</a:t>
            </a:r>
          </a:p>
        </p:txBody>
      </p:sp>
      <p:sp>
        <p:nvSpPr>
          <p:cNvPr id="35844" name="Text Box 4"/>
          <p:cNvSpPr txBox="1">
            <a:spLocks noChangeArrowheads="1"/>
          </p:cNvSpPr>
          <p:nvPr/>
        </p:nvSpPr>
        <p:spPr bwMode="auto">
          <a:xfrm>
            <a:off x="838200" y="3530600"/>
            <a:ext cx="8133958" cy="2123658"/>
          </a:xfrm>
          <a:prstGeom prst="rect">
            <a:avLst/>
          </a:prstGeom>
          <a:noFill/>
          <a:ln w="12700">
            <a:solidFill>
              <a:schemeClr val="tx2"/>
            </a:solidFill>
            <a:miter lim="800000"/>
            <a:headEnd type="none" w="sm" len="sm"/>
            <a:tailEnd type="none" w="sm" len="sm"/>
          </a:ln>
          <a:effectLst/>
        </p:spPr>
        <p:txBody>
          <a:bodyPr wrap="none">
            <a:spAutoFit/>
          </a:bodyPr>
          <a:lstStyle/>
          <a:p>
            <a:r>
              <a:rPr lang="en-US" sz="3600" u="sng" dirty="0" err="1">
                <a:solidFill>
                  <a:srgbClr val="C00000"/>
                </a:solidFill>
              </a:rPr>
              <a:t>Immunophenotype</a:t>
            </a:r>
            <a:r>
              <a:rPr lang="en-US" sz="3600" u="sng" dirty="0">
                <a:solidFill>
                  <a:srgbClr val="C00000"/>
                </a:solidFill>
              </a:rPr>
              <a:t>  and  genetics</a:t>
            </a:r>
            <a:r>
              <a:rPr lang="en-US" sz="3600" u="sng" dirty="0">
                <a:solidFill>
                  <a:schemeClr val="hlink"/>
                </a:solidFill>
              </a:rPr>
              <a:t>:</a:t>
            </a:r>
          </a:p>
          <a:p>
            <a:r>
              <a:rPr lang="en-US" sz="3200" dirty="0"/>
              <a:t>* CD19  &amp; CD20 [ B-cell markers ]  positive,</a:t>
            </a:r>
          </a:p>
          <a:p>
            <a:r>
              <a:rPr lang="en-US" sz="3200" dirty="0"/>
              <a:t>* </a:t>
            </a:r>
            <a:r>
              <a:rPr lang="en-US" sz="3200" dirty="0" err="1"/>
              <a:t>IgH</a:t>
            </a:r>
            <a:r>
              <a:rPr lang="en-US" sz="3200" dirty="0"/>
              <a:t> chain = </a:t>
            </a:r>
            <a:r>
              <a:rPr lang="en-US" sz="3200" dirty="0" err="1"/>
              <a:t>IgM</a:t>
            </a:r>
            <a:r>
              <a:rPr lang="en-US" sz="3200" dirty="0"/>
              <a:t> or </a:t>
            </a:r>
            <a:r>
              <a:rPr lang="en-US" sz="3200" dirty="0" err="1"/>
              <a:t>IgD</a:t>
            </a:r>
            <a:r>
              <a:rPr lang="en-US" sz="3200" dirty="0"/>
              <a:t>  - positive</a:t>
            </a:r>
            <a:endParaRPr lang="en-US" sz="3200" u="sng" dirty="0"/>
          </a:p>
          <a:p>
            <a:endParaRPr lang="en-US" sz="3200" u="sng"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3600"/>
              <a:t>C L L:</a:t>
            </a:r>
          </a:p>
        </p:txBody>
      </p:sp>
      <p:sp>
        <p:nvSpPr>
          <p:cNvPr id="36867" name="Rectangle 3"/>
          <p:cNvSpPr>
            <a:spLocks noGrp="1" noChangeArrowheads="1"/>
          </p:cNvSpPr>
          <p:nvPr>
            <p:ph type="body" idx="1"/>
          </p:nvPr>
        </p:nvSpPr>
        <p:spPr>
          <a:xfrm>
            <a:off x="914400" y="1676400"/>
            <a:ext cx="7772400" cy="2514600"/>
          </a:xfrm>
          <a:ln>
            <a:solidFill>
              <a:schemeClr val="tx2"/>
            </a:solidFill>
          </a:ln>
        </p:spPr>
        <p:txBody>
          <a:bodyPr/>
          <a:lstStyle/>
          <a:p>
            <a:pPr>
              <a:buFont typeface="Monotype Sorts" pitchFamily="2" charset="2"/>
              <a:buNone/>
            </a:pPr>
            <a:r>
              <a:rPr lang="en-US" dirty="0">
                <a:solidFill>
                  <a:srgbClr val="C00000"/>
                </a:solidFill>
              </a:rPr>
              <a:t>CHROMOSOMAL  ANOMALIES:</a:t>
            </a:r>
          </a:p>
          <a:p>
            <a:r>
              <a:rPr lang="en-US" dirty="0" err="1"/>
              <a:t>Trisomy</a:t>
            </a:r>
            <a:r>
              <a:rPr lang="en-US" dirty="0"/>
              <a:t> - 12  - [ 20 - 30% ],</a:t>
            </a:r>
          </a:p>
          <a:p>
            <a:r>
              <a:rPr lang="en-US" dirty="0"/>
              <a:t> 13q12 - 14  deletion - 20 - 30 %,</a:t>
            </a:r>
          </a:p>
          <a:p>
            <a:r>
              <a:rPr lang="en-US" dirty="0"/>
              <a:t> 11q deletion  - 20 - 30%;</a:t>
            </a:r>
            <a:endParaRPr lang="en-US" dirty="0">
              <a:solidFill>
                <a:schemeClr val="hlink"/>
              </a:solidFill>
            </a:endParaRPr>
          </a:p>
          <a:p>
            <a:endParaRPr lang="en-US" dirty="0"/>
          </a:p>
        </p:txBody>
      </p:sp>
      <p:sp>
        <p:nvSpPr>
          <p:cNvPr id="36868" name="Text Box 4"/>
          <p:cNvSpPr txBox="1">
            <a:spLocks noChangeArrowheads="1"/>
          </p:cNvSpPr>
          <p:nvPr/>
        </p:nvSpPr>
        <p:spPr bwMode="auto">
          <a:xfrm>
            <a:off x="1295400" y="4495800"/>
            <a:ext cx="3719513" cy="2116138"/>
          </a:xfrm>
          <a:prstGeom prst="rect">
            <a:avLst/>
          </a:prstGeom>
          <a:noFill/>
          <a:ln w="12700">
            <a:solidFill>
              <a:schemeClr val="tx2"/>
            </a:solidFill>
            <a:miter lim="800000"/>
            <a:headEnd type="none" w="sm" len="sm"/>
            <a:tailEnd type="none" w="sm" len="sm"/>
          </a:ln>
          <a:effectLst/>
        </p:spPr>
        <p:txBody>
          <a:bodyPr wrap="none">
            <a:spAutoFit/>
          </a:bodyPr>
          <a:lstStyle/>
          <a:p>
            <a:r>
              <a:rPr lang="en-US" sz="3600">
                <a:solidFill>
                  <a:srgbClr val="00CCFF"/>
                </a:solidFill>
              </a:rPr>
              <a:t>Clinical  features:</a:t>
            </a:r>
          </a:p>
          <a:p>
            <a:r>
              <a:rPr lang="en-US" sz="3200">
                <a:solidFill>
                  <a:srgbClr val="00CCFF"/>
                </a:solidFill>
              </a:rPr>
              <a:t>   </a:t>
            </a:r>
            <a:r>
              <a:rPr lang="en-US" sz="3200"/>
              <a:t>&gt;  50  yrs,</a:t>
            </a:r>
          </a:p>
          <a:p>
            <a:r>
              <a:rPr lang="en-US" sz="3200"/>
              <a:t>M : F = 2 : 1 ,</a:t>
            </a:r>
          </a:p>
          <a:p>
            <a:r>
              <a:rPr lang="en-US" sz="3200"/>
              <a:t>Often  asymptomatic;</a:t>
            </a:r>
            <a:endParaRPr lang="en-US" sz="3200">
              <a:solidFill>
                <a:srgbClr val="00CCFF"/>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252538" y="609600"/>
            <a:ext cx="5986462" cy="762000"/>
          </a:xfrm>
        </p:spPr>
        <p:txBody>
          <a:bodyPr/>
          <a:lstStyle/>
          <a:p>
            <a:r>
              <a:rPr lang="en-US" sz="3600"/>
              <a:t>Clinical  features:</a:t>
            </a:r>
          </a:p>
        </p:txBody>
      </p:sp>
      <p:sp>
        <p:nvSpPr>
          <p:cNvPr id="37892" name="Text Box 4"/>
          <p:cNvSpPr txBox="1">
            <a:spLocks noGrp="1" noChangeArrowheads="1"/>
          </p:cNvSpPr>
          <p:nvPr>
            <p:ph type="body" idx="1"/>
          </p:nvPr>
        </p:nvSpPr>
        <p:spPr>
          <a:xfrm>
            <a:off x="457200" y="1371600"/>
            <a:ext cx="8458200" cy="5257800"/>
          </a:xfrm>
          <a:noFill/>
          <a:ln w="12700">
            <a:solidFill>
              <a:schemeClr val="tx2"/>
            </a:solidFill>
            <a:headEnd type="none" w="sm" len="sm"/>
            <a:tailEnd type="none" w="sm" len="sm"/>
          </a:ln>
        </p:spPr>
        <p:txBody>
          <a:bodyPr/>
          <a:lstStyle/>
          <a:p>
            <a:r>
              <a:rPr lang="en-US"/>
              <a:t>&gt;  50  yrs,</a:t>
            </a:r>
          </a:p>
          <a:p>
            <a:r>
              <a:rPr lang="en-US"/>
              <a:t>M : F = 2 : 1 ,</a:t>
            </a:r>
          </a:p>
          <a:p>
            <a:r>
              <a:rPr lang="en-US"/>
              <a:t>Often  asymptomatic;</a:t>
            </a:r>
          </a:p>
          <a:p>
            <a:r>
              <a:rPr lang="en-US"/>
              <a:t> easy fatiguability,  wt.loss, anorexia;</a:t>
            </a:r>
          </a:p>
          <a:p>
            <a:r>
              <a:rPr lang="en-US"/>
              <a:t>Immune  function     - infections,</a:t>
            </a:r>
          </a:p>
          <a:p>
            <a:r>
              <a:rPr lang="en-US"/>
              <a:t>TLC =  200 000/mm</a:t>
            </a:r>
            <a:r>
              <a:rPr lang="en-US" sz="2400"/>
              <a:t>3,</a:t>
            </a:r>
          </a:p>
          <a:p>
            <a:r>
              <a:rPr lang="en-US" sz="2800"/>
              <a:t>Autoimmune  haemolytic  anaemia,</a:t>
            </a:r>
          </a:p>
          <a:p>
            <a:r>
              <a:rPr lang="en-US" sz="2800"/>
              <a:t>      ,,                  thrombocytopenia</a:t>
            </a:r>
            <a:endParaRPr lang="en-US" sz="3600">
              <a:solidFill>
                <a:srgbClr val="00CCFF"/>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3600"/>
              <a:t>CLINICAL  COURSE  &amp;  PROGNOSIS</a:t>
            </a:r>
          </a:p>
        </p:txBody>
      </p:sp>
      <p:sp>
        <p:nvSpPr>
          <p:cNvPr id="38915" name="Rectangle 3"/>
          <p:cNvSpPr>
            <a:spLocks noGrp="1" noChangeArrowheads="1"/>
          </p:cNvSpPr>
          <p:nvPr>
            <p:ph type="body" idx="1"/>
          </p:nvPr>
        </p:nvSpPr>
        <p:spPr>
          <a:xfrm>
            <a:off x="1252538" y="1981200"/>
            <a:ext cx="7772400" cy="2819400"/>
          </a:xfrm>
        </p:spPr>
        <p:txBody>
          <a:bodyPr/>
          <a:lstStyle/>
          <a:p>
            <a:r>
              <a:rPr lang="en-US" sz="2400" b="1"/>
              <a:t>VARIABLE,</a:t>
            </a:r>
          </a:p>
          <a:p>
            <a:r>
              <a:rPr lang="en-US" sz="2400" b="1"/>
              <a:t>MEDIAN  SURVIVAL - 4 - 6 YRS.,</a:t>
            </a:r>
          </a:p>
          <a:p>
            <a:r>
              <a:rPr lang="en-US" sz="2400" b="1"/>
              <a:t>PROLYMPHOCYTIC  TRANSFORMATION</a:t>
            </a:r>
          </a:p>
          <a:p>
            <a:pPr>
              <a:buFont typeface="Monotype Sorts" pitchFamily="2" charset="2"/>
              <a:buNone/>
            </a:pPr>
            <a:r>
              <a:rPr lang="en-US" sz="2400" b="1"/>
              <a:t>                                      [ 15  to 30 % ]</a:t>
            </a:r>
          </a:p>
          <a:p>
            <a:r>
              <a:rPr lang="en-US" sz="2400" b="1"/>
              <a:t>DIFFUSE  LARGE  B-CELL  LYMPHOMA</a:t>
            </a:r>
          </a:p>
          <a:p>
            <a:pPr>
              <a:buFont typeface="Monotype Sorts" pitchFamily="2" charset="2"/>
              <a:buNone/>
            </a:pPr>
            <a:r>
              <a:rPr lang="en-US" sz="2400" b="1"/>
              <a:t>TRANSFORMATION  - RICHTER  SYNDROME (10%)</a:t>
            </a:r>
          </a:p>
        </p:txBody>
      </p:sp>
      <p:sp>
        <p:nvSpPr>
          <p:cNvPr id="38916" name="Text Box 4"/>
          <p:cNvSpPr txBox="1">
            <a:spLocks noChangeArrowheads="1"/>
          </p:cNvSpPr>
          <p:nvPr/>
        </p:nvSpPr>
        <p:spPr bwMode="auto">
          <a:xfrm>
            <a:off x="2422525" y="5095875"/>
            <a:ext cx="3889375" cy="531813"/>
          </a:xfrm>
          <a:prstGeom prst="rect">
            <a:avLst/>
          </a:prstGeom>
          <a:noFill/>
          <a:ln w="12700">
            <a:solidFill>
              <a:schemeClr val="tx2"/>
            </a:solidFill>
            <a:miter lim="800000"/>
            <a:headEnd type="none" w="sm" len="sm"/>
            <a:tailEnd type="none" w="sm" len="sm"/>
          </a:ln>
          <a:effectLst/>
        </p:spPr>
        <p:txBody>
          <a:bodyPr wrap="none">
            <a:spAutoFit/>
          </a:bodyPr>
          <a:lstStyle/>
          <a:p>
            <a:r>
              <a:rPr lang="en-US" sz="2800" b="1"/>
              <a:t>&lt;  1 YEAR  SURVIVAL</a:t>
            </a:r>
          </a:p>
        </p:txBody>
      </p:sp>
    </p:spTree>
  </p:cSld>
  <p:clrMapOvr>
    <a:masterClrMapping/>
  </p:clrMapOvr>
  <p:transition>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Metamyelocyte: </a:t>
            </a:r>
          </a:p>
        </p:txBody>
      </p:sp>
      <p:sp>
        <p:nvSpPr>
          <p:cNvPr id="18435" name="Rectangle 3"/>
          <p:cNvSpPr>
            <a:spLocks noGrp="1" noChangeArrowheads="1"/>
          </p:cNvSpPr>
          <p:nvPr>
            <p:ph type="body" idx="1"/>
          </p:nvPr>
        </p:nvSpPr>
        <p:spPr>
          <a:xfrm>
            <a:off x="1066800" y="1981200"/>
            <a:ext cx="7543800" cy="2438400"/>
          </a:xfrm>
        </p:spPr>
        <p:txBody>
          <a:bodyPr/>
          <a:lstStyle/>
          <a:p>
            <a:r>
              <a:rPr lang="en-US" sz="3600"/>
              <a:t>Large Cell with indented nucleus, having abundant cytoplasm.</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descr="Large confetti"/>
          <p:cNvSpPr>
            <a:spLocks noGrp="1" noChangeArrowheads="1"/>
          </p:cNvSpPr>
          <p:nvPr>
            <p:ph type="title"/>
          </p:nvPr>
        </p:nvSpPr>
        <p:spPr>
          <a:xfrm>
            <a:off x="304800" y="284163"/>
            <a:ext cx="8561388" cy="782637"/>
          </a:xfrm>
        </p:spPr>
        <p:txBody>
          <a:bodyPr>
            <a:normAutofit/>
          </a:bodyPr>
          <a:lstStyle/>
          <a:p>
            <a:r>
              <a:rPr lang="en-US" dirty="0" err="1"/>
              <a:t>Myeloproliferative</a:t>
            </a:r>
            <a:r>
              <a:rPr lang="en-US" dirty="0"/>
              <a:t> Syndromes:</a:t>
            </a:r>
          </a:p>
        </p:txBody>
      </p:sp>
      <p:sp>
        <p:nvSpPr>
          <p:cNvPr id="162819" name="Rectangle 3"/>
          <p:cNvSpPr>
            <a:spLocks noGrp="1" noChangeArrowheads="1"/>
          </p:cNvSpPr>
          <p:nvPr>
            <p:ph type="body" idx="1"/>
          </p:nvPr>
        </p:nvSpPr>
        <p:spPr>
          <a:xfrm>
            <a:off x="609600" y="1447800"/>
            <a:ext cx="8305800" cy="5181600"/>
          </a:xfrm>
        </p:spPr>
        <p:txBody>
          <a:bodyPr/>
          <a:lstStyle/>
          <a:p>
            <a:r>
              <a:rPr lang="en-US" sz="2900" b="1"/>
              <a:t>Neoplasms, Slow, Chronic, Proliferation - ?Bgn</a:t>
            </a:r>
          </a:p>
          <a:p>
            <a:r>
              <a:rPr lang="en-US" sz="2900" b="1"/>
              <a:t>Increased, Functionally abnormal cells. </a:t>
            </a:r>
          </a:p>
          <a:p>
            <a:r>
              <a:rPr lang="en-US" sz="2900" b="1"/>
              <a:t>Extramedullary hemopoiesis - Organomegaly</a:t>
            </a:r>
          </a:p>
          <a:p>
            <a:r>
              <a:rPr lang="en-US" sz="2900" b="1"/>
              <a:t>Progress to Leukemia – end stage.</a:t>
            </a:r>
          </a:p>
          <a:p>
            <a:r>
              <a:rPr lang="en-US" sz="3300" b="1"/>
              <a:t>Classification</a:t>
            </a:r>
            <a:r>
              <a:rPr lang="en-US" sz="2900" b="1"/>
              <a:t>: </a:t>
            </a:r>
          </a:p>
          <a:p>
            <a:pPr lvl="1"/>
            <a:r>
              <a:rPr lang="en-US" sz="2900" b="1"/>
              <a:t>Polycythemia rubra vera (PV)</a:t>
            </a:r>
          </a:p>
          <a:p>
            <a:pPr lvl="1"/>
            <a:r>
              <a:rPr lang="en-US" sz="2900" b="1"/>
              <a:t>Chronic Myeloid Leukemia (CML)</a:t>
            </a:r>
          </a:p>
          <a:p>
            <a:pPr lvl="1"/>
            <a:r>
              <a:rPr lang="en-US" sz="2900" b="1"/>
              <a:t>Essential Thrombocythemia (ET)</a:t>
            </a:r>
          </a:p>
          <a:p>
            <a:pPr lvl="1"/>
            <a:r>
              <a:rPr lang="en-US" sz="2900" b="1"/>
              <a:t>Myelofibrosis (MF)</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219200" y="228600"/>
            <a:ext cx="7543800" cy="1295400"/>
          </a:xfrm>
        </p:spPr>
        <p:txBody>
          <a:bodyPr>
            <a:normAutofit fontScale="90000"/>
          </a:bodyPr>
          <a:lstStyle/>
          <a:p>
            <a:r>
              <a:rPr lang="en-US" sz="3200" b="1">
                <a:solidFill>
                  <a:srgbClr val="FF0000"/>
                </a:solidFill>
              </a:rPr>
              <a:t/>
            </a:r>
            <a:br>
              <a:rPr lang="en-US" sz="3200" b="1">
                <a:solidFill>
                  <a:srgbClr val="FF0000"/>
                </a:solidFill>
              </a:rPr>
            </a:br>
            <a:r>
              <a:rPr lang="en-US" sz="3200" b="1"/>
              <a:t>CHRONIC MYELOPROLIFERATIVE DISORDERS (CMPD)</a:t>
            </a:r>
          </a:p>
        </p:txBody>
      </p:sp>
      <p:sp>
        <p:nvSpPr>
          <p:cNvPr id="31747" name="Rectangle 3"/>
          <p:cNvSpPr>
            <a:spLocks noGrp="1" noChangeArrowheads="1"/>
          </p:cNvSpPr>
          <p:nvPr>
            <p:ph type="body" idx="1"/>
          </p:nvPr>
        </p:nvSpPr>
        <p:spPr/>
        <p:txBody>
          <a:bodyPr/>
          <a:lstStyle/>
          <a:p>
            <a:r>
              <a:rPr lang="en-US" u="sng"/>
              <a:t>Chronic Myeloid Leukemia (CML)</a:t>
            </a:r>
          </a:p>
          <a:p>
            <a:r>
              <a:rPr lang="en-US"/>
              <a:t>Chr. Neutrophilic Leukemia</a:t>
            </a:r>
          </a:p>
          <a:p>
            <a:r>
              <a:rPr lang="en-US"/>
              <a:t>Chr. Eosinophilic Leukemia / HES</a:t>
            </a:r>
          </a:p>
          <a:p>
            <a:r>
              <a:rPr lang="en-US" u="sng"/>
              <a:t>Polycythemia Vera (PV)</a:t>
            </a:r>
          </a:p>
          <a:p>
            <a:r>
              <a:rPr lang="en-US"/>
              <a:t>Chr. Idiopathic Myelofibrosis</a:t>
            </a:r>
          </a:p>
          <a:p>
            <a:r>
              <a:rPr lang="en-US"/>
              <a:t>Essential Thrombocythemia (ET)</a:t>
            </a:r>
          </a:p>
          <a:p>
            <a:r>
              <a:rPr lang="en-US"/>
              <a:t>CMPD- Unclassified</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3600" b="1" u="sng"/>
              <a:t>POLYCYTHEMIA VERA</a:t>
            </a:r>
          </a:p>
        </p:txBody>
      </p:sp>
      <p:sp>
        <p:nvSpPr>
          <p:cNvPr id="30723" name="Rectangle 3"/>
          <p:cNvSpPr>
            <a:spLocks noGrp="1" noChangeArrowheads="1"/>
          </p:cNvSpPr>
          <p:nvPr>
            <p:ph type="body" idx="1"/>
          </p:nvPr>
        </p:nvSpPr>
        <p:spPr/>
        <p:txBody>
          <a:bodyPr/>
          <a:lstStyle/>
          <a:p>
            <a:r>
              <a:rPr lang="en-US" sz="3600"/>
              <a:t>Increase in cellular blood elements</a:t>
            </a:r>
          </a:p>
          <a:p>
            <a:r>
              <a:rPr lang="en-US" sz="3600"/>
              <a:t>MPD characterized by unregulated proliferation of erythroid elements in BM.</a:t>
            </a:r>
          </a:p>
          <a:p>
            <a:r>
              <a:rPr lang="en-US" sz="3600"/>
              <a:t>Affects the pluripotent stem cells… granulocytes &amp; platelets are also affected.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3600"/>
              <a:t>CLASSIFICATION OF POLYCYTHEMIA</a:t>
            </a:r>
          </a:p>
        </p:txBody>
      </p:sp>
      <p:sp>
        <p:nvSpPr>
          <p:cNvPr id="32771" name="Rectangle 3"/>
          <p:cNvSpPr>
            <a:spLocks noGrp="1" noChangeArrowheads="1"/>
          </p:cNvSpPr>
          <p:nvPr>
            <p:ph type="body" idx="1"/>
          </p:nvPr>
        </p:nvSpPr>
        <p:spPr/>
        <p:txBody>
          <a:bodyPr/>
          <a:lstStyle/>
          <a:p>
            <a:r>
              <a:rPr lang="en-US" sz="3600" b="1" u="sng"/>
              <a:t>Polycythemia Vera</a:t>
            </a:r>
            <a:r>
              <a:rPr lang="en-US" sz="3600" u="sng"/>
              <a:t> </a:t>
            </a:r>
            <a:r>
              <a:rPr lang="en-US" sz="3600"/>
              <a:t>(Primary) </a:t>
            </a:r>
          </a:p>
          <a:p>
            <a:r>
              <a:rPr lang="en-US" sz="3600" u="sng"/>
              <a:t>Secondary Polycythemia</a:t>
            </a:r>
            <a:r>
              <a:rPr lang="en-US" sz="3600"/>
              <a:t>:</a:t>
            </a:r>
          </a:p>
          <a:p>
            <a:pPr>
              <a:buFont typeface="Symbol" pitchFamily="18" charset="2"/>
              <a:buNone/>
            </a:pPr>
            <a:r>
              <a:rPr lang="en-US" sz="3600"/>
              <a:t>   High altitude, COPD, Obesity, Tumors, CRF, </a:t>
            </a:r>
          </a:p>
          <a:p>
            <a:r>
              <a:rPr lang="en-US" sz="3600" u="sng"/>
              <a:t>Relative Polycythemia</a:t>
            </a:r>
            <a:r>
              <a:rPr lang="en-US" sz="3600"/>
              <a:t>:</a:t>
            </a:r>
          </a:p>
          <a:p>
            <a:pPr>
              <a:buFont typeface="Symbol" pitchFamily="18" charset="2"/>
              <a:buNone/>
            </a:pPr>
            <a:r>
              <a:rPr lang="en-US" sz="3600"/>
              <a:t>   Giasbock’s syndrome, dehydration.</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3600"/>
              <a:t>PATHOPHYSIOLOGY OF PV</a:t>
            </a:r>
            <a:r>
              <a:rPr lang="en-US"/>
              <a:t> </a:t>
            </a:r>
          </a:p>
        </p:txBody>
      </p:sp>
      <p:sp>
        <p:nvSpPr>
          <p:cNvPr id="33795" name="Rectangle 3"/>
          <p:cNvSpPr>
            <a:spLocks noGrp="1" noChangeArrowheads="1"/>
          </p:cNvSpPr>
          <p:nvPr>
            <p:ph type="body" idx="1"/>
          </p:nvPr>
        </p:nvSpPr>
        <p:spPr/>
        <p:txBody>
          <a:bodyPr/>
          <a:lstStyle/>
          <a:p>
            <a:r>
              <a:rPr lang="en-US" sz="3600"/>
              <a:t>Clonal stem cell defect</a:t>
            </a:r>
          </a:p>
          <a:p>
            <a:r>
              <a:rPr lang="en-US" sz="3600"/>
              <a:t>EPO independent unregulated erythrocyte hyperplasia.</a:t>
            </a:r>
          </a:p>
          <a:p>
            <a:r>
              <a:rPr lang="en-US" sz="3600"/>
              <a:t>Hypersensitivity of erythroid stem cells to EPO, GF &amp; abnormal GF.</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600"/>
              <a:t>CLINICAL FEATURES</a:t>
            </a:r>
          </a:p>
        </p:txBody>
      </p:sp>
      <p:sp>
        <p:nvSpPr>
          <p:cNvPr id="34819" name="Rectangle 3"/>
          <p:cNvSpPr>
            <a:spLocks noGrp="1" noChangeArrowheads="1"/>
          </p:cNvSpPr>
          <p:nvPr>
            <p:ph type="body" idx="1"/>
          </p:nvPr>
        </p:nvSpPr>
        <p:spPr>
          <a:xfrm>
            <a:off x="1219200" y="1600200"/>
            <a:ext cx="7696200" cy="5257800"/>
          </a:xfrm>
        </p:spPr>
        <p:txBody>
          <a:bodyPr>
            <a:normAutofit lnSpcReduction="10000"/>
          </a:bodyPr>
          <a:lstStyle/>
          <a:p>
            <a:r>
              <a:rPr lang="en-US" sz="3600"/>
              <a:t>Ages of 40-60 yrs.</a:t>
            </a:r>
          </a:p>
          <a:p>
            <a:r>
              <a:rPr lang="en-US" sz="3600"/>
              <a:t>Asymptomatic for several years</a:t>
            </a:r>
          </a:p>
          <a:p>
            <a:r>
              <a:rPr lang="en-US" sz="3600"/>
              <a:t>Increased red cell mass…headache, weakness, pruritis, Wt. loss.</a:t>
            </a:r>
          </a:p>
          <a:p>
            <a:r>
              <a:rPr lang="en-US" sz="3600"/>
              <a:t>Thrombotic episodes.</a:t>
            </a:r>
          </a:p>
          <a:p>
            <a:r>
              <a:rPr lang="en-US" sz="3600"/>
              <a:t>Splenomegaly, hepatomegaly.</a:t>
            </a:r>
          </a:p>
          <a:p>
            <a:r>
              <a:rPr lang="en-US" sz="3600"/>
              <a:t>Hypertension, plethora, congestion of eyes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p:txBody>
          <a:bodyPr/>
          <a:lstStyle/>
          <a:p>
            <a:r>
              <a:rPr lang="en-US" sz="3600"/>
              <a:t>BLOOD &amp; BM</a:t>
            </a:r>
          </a:p>
        </p:txBody>
      </p:sp>
      <p:sp>
        <p:nvSpPr>
          <p:cNvPr id="35843" name="Rectangle 1027"/>
          <p:cNvSpPr>
            <a:spLocks noGrp="1" noChangeArrowheads="1"/>
          </p:cNvSpPr>
          <p:nvPr>
            <p:ph type="body" idx="1"/>
          </p:nvPr>
        </p:nvSpPr>
        <p:spPr>
          <a:xfrm>
            <a:off x="1219200" y="1600200"/>
            <a:ext cx="7772400" cy="5257800"/>
          </a:xfrm>
        </p:spPr>
        <p:txBody>
          <a:bodyPr/>
          <a:lstStyle/>
          <a:p>
            <a:r>
              <a:rPr lang="en-US"/>
              <a:t>Hb: &gt;18gm%, PCV &gt; 52% in males.</a:t>
            </a:r>
          </a:p>
          <a:p>
            <a:r>
              <a:rPr lang="en-US"/>
              <a:t>ESR &lt; 4 mm/hr</a:t>
            </a:r>
          </a:p>
          <a:p>
            <a:r>
              <a:rPr lang="en-US"/>
              <a:t>Leukocytosis: 12-20K, shift to left.</a:t>
            </a:r>
          </a:p>
          <a:p>
            <a:r>
              <a:rPr lang="en-US"/>
              <a:t>LAP is &gt; 100.</a:t>
            </a:r>
          </a:p>
          <a:p>
            <a:r>
              <a:rPr lang="en-US"/>
              <a:t>Plt &gt; 4,00,000., giant forms, abnormal aggregation.</a:t>
            </a:r>
          </a:p>
          <a:p>
            <a:r>
              <a:rPr lang="en-US"/>
              <a:t>Hypercellular marrow, M:E ratio is normal, increase in Megakaryocytes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3600"/>
              <a:t>OTHER TESTS</a:t>
            </a:r>
          </a:p>
        </p:txBody>
      </p:sp>
      <p:sp>
        <p:nvSpPr>
          <p:cNvPr id="36867" name="Rectangle 3"/>
          <p:cNvSpPr>
            <a:spLocks noGrp="1" noChangeArrowheads="1"/>
          </p:cNvSpPr>
          <p:nvPr>
            <p:ph type="body" idx="1"/>
          </p:nvPr>
        </p:nvSpPr>
        <p:spPr/>
        <p:txBody>
          <a:bodyPr/>
          <a:lstStyle/>
          <a:p>
            <a:r>
              <a:rPr lang="en-US" sz="3600"/>
              <a:t>ABG: O2 saturation is Normal in PV, decreased in secondary types.</a:t>
            </a:r>
          </a:p>
          <a:p>
            <a:r>
              <a:rPr lang="en-US" sz="3600"/>
              <a:t>EPO levels: Normal EPO in PV, elevated EPO in secondary.</a:t>
            </a:r>
          </a:p>
          <a:p>
            <a:r>
              <a:rPr lang="en-US" sz="3600"/>
              <a:t>Sr.UA is increased.</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3600"/>
              <a:t>COURSE &amp; PROGNOSIS</a:t>
            </a:r>
          </a:p>
        </p:txBody>
      </p:sp>
      <p:sp>
        <p:nvSpPr>
          <p:cNvPr id="37891" name="Rectangle 3"/>
          <p:cNvSpPr>
            <a:spLocks noGrp="1" noChangeArrowheads="1"/>
          </p:cNvSpPr>
          <p:nvPr>
            <p:ph type="body" idx="1"/>
          </p:nvPr>
        </p:nvSpPr>
        <p:spPr/>
        <p:txBody>
          <a:bodyPr/>
          <a:lstStyle/>
          <a:p>
            <a:r>
              <a:rPr lang="en-US" sz="3600"/>
              <a:t>No known cure.</a:t>
            </a:r>
          </a:p>
          <a:p>
            <a:r>
              <a:rPr lang="en-US" sz="3600"/>
              <a:t>Phlebotomy, Myelosuppression</a:t>
            </a:r>
          </a:p>
          <a:p>
            <a:r>
              <a:rPr lang="en-US" sz="3600"/>
              <a:t>Progression to Myelofibrosis or rarely acute leukemia.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ctrTitle"/>
          </p:nvPr>
        </p:nvSpPr>
        <p:spPr>
          <a:xfrm>
            <a:off x="685800" y="609600"/>
            <a:ext cx="7772400" cy="1524000"/>
          </a:xfrm>
        </p:spPr>
        <p:txBody>
          <a:bodyPr/>
          <a:lstStyle/>
          <a:p>
            <a:r>
              <a:rPr lang="en-US" sz="3200" b="1"/>
              <a:t>MYELODYSPLASTIC SYNDROMES</a:t>
            </a:r>
          </a:p>
        </p:txBody>
      </p:sp>
      <p:sp>
        <p:nvSpPr>
          <p:cNvPr id="131077" name="Rectangle 5"/>
          <p:cNvSpPr>
            <a:spLocks noGrp="1" noChangeArrowheads="1"/>
          </p:cNvSpPr>
          <p:nvPr>
            <p:ph type="subTitle" idx="1"/>
          </p:nvPr>
        </p:nvSpPr>
        <p:spPr>
          <a:xfrm>
            <a:off x="1371600" y="2057400"/>
            <a:ext cx="6400800" cy="3581400"/>
          </a:xfrm>
        </p:spPr>
        <p:txBody>
          <a:bodyPr/>
          <a:lstStyle/>
          <a:p>
            <a:endParaRPr lang="en-US" dirty="0" smtClean="0"/>
          </a:p>
          <a:p>
            <a:endParaRPr lang="en-US" dirty="0" smtClean="0"/>
          </a:p>
          <a:p>
            <a:endParaRPr lang="en-US" dirty="0" smtClean="0"/>
          </a:p>
          <a:p>
            <a:r>
              <a:rPr lang="en-US" dirty="0" smtClean="0"/>
              <a:t>Definition</a:t>
            </a:r>
            <a:endParaRPr lang="en-US" dirty="0"/>
          </a:p>
          <a:p>
            <a:r>
              <a:rPr lang="en-US" dirty="0"/>
              <a:t>Classification</a:t>
            </a:r>
          </a:p>
          <a:p>
            <a:r>
              <a:rPr lang="en-US" dirty="0"/>
              <a:t>Pathogenesis</a:t>
            </a:r>
          </a:p>
          <a:p>
            <a:r>
              <a:rPr lang="en-US" dirty="0"/>
              <a:t>Clinical findings</a:t>
            </a:r>
          </a:p>
          <a:p>
            <a:r>
              <a:rPr lang="en-US" dirty="0"/>
              <a:t>Lab findings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82136"/>
          </a:xfrm>
        </p:spPr>
        <p:txBody>
          <a:bodyPr>
            <a:normAutofit fontScale="90000"/>
          </a:bodyPr>
          <a:lstStyle/>
          <a:p>
            <a:endParaRPr lang="en-US" dirty="0"/>
          </a:p>
        </p:txBody>
      </p:sp>
      <p:sp>
        <p:nvSpPr>
          <p:cNvPr id="3" name="Content Placeholder 2"/>
          <p:cNvSpPr>
            <a:spLocks noGrp="1"/>
          </p:cNvSpPr>
          <p:nvPr>
            <p:ph idx="1"/>
          </p:nvPr>
        </p:nvSpPr>
        <p:spPr/>
        <p:txBody>
          <a:bodyPr/>
          <a:lstStyle/>
          <a:p>
            <a:pPr algn="ctr" eaLnBrk="0" hangingPunct="0">
              <a:spcBef>
                <a:spcPct val="50000"/>
              </a:spcBef>
            </a:pPr>
            <a:r>
              <a:rPr lang="en-US" b="1" i="1" dirty="0" smtClean="0"/>
              <a:t>"To live a creative life, we must lose our fear of being wrong."</a:t>
            </a:r>
          </a:p>
          <a:p>
            <a:pPr algn="ctr" eaLnBrk="0" hangingPunct="0">
              <a:spcBef>
                <a:spcPct val="50000"/>
              </a:spcBef>
            </a:pPr>
            <a:r>
              <a:rPr lang="en-US" dirty="0" smtClean="0"/>
              <a:t>- Joseph Chilton Pearce</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1"/>
          </p:nvPr>
        </p:nvSpPr>
        <p:spPr>
          <a:xfrm>
            <a:off x="685800" y="762000"/>
            <a:ext cx="7772400" cy="5334000"/>
          </a:xfrm>
        </p:spPr>
        <p:txBody>
          <a:bodyPr/>
          <a:lstStyle/>
          <a:p>
            <a:r>
              <a:rPr lang="en-US"/>
              <a:t>Primary, neoplastic, pluripotential stem cell disorders.</a:t>
            </a:r>
          </a:p>
          <a:p>
            <a:r>
              <a:rPr lang="en-US"/>
              <a:t>One or more PS Cytopenias.</a:t>
            </a:r>
          </a:p>
          <a:p>
            <a:r>
              <a:rPr lang="en-US"/>
              <a:t>Prominent marrow abnormalities.</a:t>
            </a:r>
          </a:p>
          <a:p>
            <a:r>
              <a:rPr lang="en-US"/>
              <a:t>Sometimes indistinguishable from Acute leukemias.</a:t>
            </a:r>
          </a:p>
          <a:p>
            <a:r>
              <a:rPr lang="en-US"/>
              <a:t>Previously termed pre-leukemia</a:t>
            </a:r>
          </a:p>
          <a:p>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762000" y="152400"/>
            <a:ext cx="7772400" cy="609600"/>
          </a:xfrm>
        </p:spPr>
        <p:txBody>
          <a:bodyPr/>
          <a:lstStyle/>
          <a:p>
            <a:r>
              <a:rPr lang="en-US" b="1"/>
              <a:t>MDS Definition</a:t>
            </a:r>
          </a:p>
        </p:txBody>
      </p:sp>
      <p:sp>
        <p:nvSpPr>
          <p:cNvPr id="135171" name="Rectangle 3"/>
          <p:cNvSpPr>
            <a:spLocks noGrp="1" noChangeArrowheads="1"/>
          </p:cNvSpPr>
          <p:nvPr>
            <p:ph type="body" idx="1"/>
          </p:nvPr>
        </p:nvSpPr>
        <p:spPr>
          <a:xfrm>
            <a:off x="762000" y="914400"/>
            <a:ext cx="7772400" cy="5334000"/>
          </a:xfrm>
        </p:spPr>
        <p:txBody>
          <a:bodyPr/>
          <a:lstStyle/>
          <a:p>
            <a:r>
              <a:rPr lang="en-US" sz="3600"/>
              <a:t>Peripheral blood</a:t>
            </a:r>
          </a:p>
          <a:p>
            <a:pPr lvl="2"/>
            <a:r>
              <a:rPr lang="en-US" sz="2800"/>
              <a:t>Cytopenia (one or more cell line)</a:t>
            </a:r>
          </a:p>
          <a:p>
            <a:pPr lvl="2"/>
            <a:r>
              <a:rPr lang="en-US" sz="2800"/>
              <a:t>Dyspoiesis (myeloid or erythroid cell line)</a:t>
            </a:r>
          </a:p>
          <a:p>
            <a:r>
              <a:rPr lang="en-US" sz="3600"/>
              <a:t>Bone marrow</a:t>
            </a:r>
          </a:p>
          <a:p>
            <a:pPr lvl="2"/>
            <a:r>
              <a:rPr lang="en-US" sz="3200"/>
              <a:t>Ineffective hematopoiesis</a:t>
            </a:r>
          </a:p>
          <a:p>
            <a:pPr lvl="3"/>
            <a:r>
              <a:rPr lang="en-US" sz="2800"/>
              <a:t>Hypercellular marrow with minimal maturation</a:t>
            </a:r>
          </a:p>
          <a:p>
            <a:pPr lvl="3"/>
            <a:r>
              <a:rPr lang="en-US" sz="2800"/>
              <a:t>Dyshematopoiesis and </a:t>
            </a:r>
            <a:r>
              <a:rPr lang="en-US" sz="2800">
                <a:sym typeface="Wingdings" pitchFamily="2" charset="2"/>
              </a:rPr>
              <a:t> immature cells (blasts)</a:t>
            </a:r>
            <a:r>
              <a:rPr lang="en-US" sz="2800"/>
              <a:t> </a:t>
            </a:r>
          </a:p>
          <a:p>
            <a:endParaRPr lang="en-US" sz="4000"/>
          </a:p>
          <a:p>
            <a:pPr>
              <a:buFontTx/>
              <a:buNone/>
            </a:pPr>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z="3200" b="1"/>
              <a:t>MDS Classification / REAL-WHO</a:t>
            </a:r>
            <a:r>
              <a:rPr lang="en-US"/>
              <a:t> </a:t>
            </a:r>
            <a:r>
              <a:rPr lang="en-US" sz="2800"/>
              <a:t>(2001)</a:t>
            </a:r>
          </a:p>
        </p:txBody>
      </p:sp>
      <p:sp>
        <p:nvSpPr>
          <p:cNvPr id="139267" name="Rectangle 3"/>
          <p:cNvSpPr>
            <a:spLocks noGrp="1" noChangeArrowheads="1"/>
          </p:cNvSpPr>
          <p:nvPr>
            <p:ph type="body" idx="1"/>
          </p:nvPr>
        </p:nvSpPr>
        <p:spPr>
          <a:xfrm>
            <a:off x="457200" y="1219200"/>
            <a:ext cx="8458200" cy="5334000"/>
          </a:xfrm>
        </p:spPr>
        <p:txBody>
          <a:bodyPr/>
          <a:lstStyle/>
          <a:p>
            <a:endParaRPr lang="en-US" b="1" dirty="0" smtClean="0"/>
          </a:p>
          <a:p>
            <a:r>
              <a:rPr lang="en-US" b="1" dirty="0" smtClean="0"/>
              <a:t>De </a:t>
            </a:r>
            <a:r>
              <a:rPr lang="en-US" b="1" dirty="0"/>
              <a:t>novo MDS (Primary)</a:t>
            </a:r>
          </a:p>
          <a:p>
            <a:pPr lvl="1"/>
            <a:r>
              <a:rPr lang="en-US" dirty="0"/>
              <a:t>Refractory anemia (RA)</a:t>
            </a:r>
          </a:p>
          <a:p>
            <a:pPr lvl="2"/>
            <a:r>
              <a:rPr lang="en-US" dirty="0"/>
              <a:t>With ringed </a:t>
            </a:r>
            <a:r>
              <a:rPr lang="en-US" dirty="0" err="1"/>
              <a:t>sideroblasts</a:t>
            </a:r>
            <a:r>
              <a:rPr lang="en-US" dirty="0"/>
              <a:t> (RARS)</a:t>
            </a:r>
          </a:p>
          <a:p>
            <a:pPr lvl="2"/>
            <a:r>
              <a:rPr lang="en-US" dirty="0"/>
              <a:t>Without ringed </a:t>
            </a:r>
            <a:r>
              <a:rPr lang="en-US" dirty="0" err="1"/>
              <a:t>sideroblasts</a:t>
            </a:r>
            <a:endParaRPr lang="en-US" dirty="0"/>
          </a:p>
          <a:p>
            <a:pPr lvl="1"/>
            <a:r>
              <a:rPr lang="en-US" dirty="0"/>
              <a:t>Refractory </a:t>
            </a:r>
            <a:r>
              <a:rPr lang="en-US" dirty="0" err="1"/>
              <a:t>cytopenia</a:t>
            </a:r>
            <a:r>
              <a:rPr lang="en-US" dirty="0"/>
              <a:t> with multi-lineage dysplasia (RCMD)</a:t>
            </a:r>
          </a:p>
          <a:p>
            <a:pPr lvl="1"/>
            <a:r>
              <a:rPr lang="en-US" dirty="0"/>
              <a:t>Refractory </a:t>
            </a:r>
            <a:r>
              <a:rPr lang="en-US" dirty="0" err="1"/>
              <a:t>anaemia</a:t>
            </a:r>
            <a:r>
              <a:rPr lang="en-US" dirty="0"/>
              <a:t> with excess blasts (RAEB) </a:t>
            </a:r>
          </a:p>
          <a:p>
            <a:pPr lvl="1"/>
            <a:r>
              <a:rPr lang="en-US" dirty="0"/>
              <a:t>5q- syndrome</a:t>
            </a:r>
          </a:p>
          <a:p>
            <a:pPr lvl="1"/>
            <a:r>
              <a:rPr lang="en-US" dirty="0"/>
              <a:t>MDS unclassified</a:t>
            </a:r>
          </a:p>
          <a:p>
            <a:r>
              <a:rPr lang="en-US" b="1" dirty="0"/>
              <a:t>Therapy related MDS (Secondary)</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b="1"/>
              <a:t>Etiology of MDS</a:t>
            </a:r>
          </a:p>
        </p:txBody>
      </p:sp>
      <p:sp>
        <p:nvSpPr>
          <p:cNvPr id="140291" name="Rectangle 3"/>
          <p:cNvSpPr>
            <a:spLocks noGrp="1" noChangeArrowheads="1"/>
          </p:cNvSpPr>
          <p:nvPr>
            <p:ph type="body" idx="1"/>
          </p:nvPr>
        </p:nvSpPr>
        <p:spPr/>
        <p:txBody>
          <a:bodyPr/>
          <a:lstStyle/>
          <a:p>
            <a:r>
              <a:rPr lang="en-US"/>
              <a:t>Inherited genetic predisposition </a:t>
            </a:r>
          </a:p>
          <a:p>
            <a:r>
              <a:rPr lang="en-US"/>
              <a:t>Risk of cumulative environmental exposure in genetically predisposed population.</a:t>
            </a:r>
          </a:p>
          <a:p>
            <a:pPr lvl="1"/>
            <a:r>
              <a:rPr lang="en-US"/>
              <a:t>Chemicals, petroleum products, fertilizers, etc. </a:t>
            </a:r>
          </a:p>
          <a:p>
            <a:pPr lvl="1"/>
            <a:r>
              <a:rPr lang="en-US"/>
              <a:t>Conflicting data from different geographic regions.</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381000" y="381000"/>
            <a:ext cx="8305800" cy="685800"/>
          </a:xfrm>
        </p:spPr>
        <p:txBody>
          <a:bodyPr>
            <a:normAutofit fontScale="90000"/>
          </a:bodyPr>
          <a:lstStyle/>
          <a:p>
            <a:r>
              <a:rPr lang="en-US" b="1"/>
              <a:t>MDS – Pathogenies/Pathophysiology</a:t>
            </a:r>
            <a:r>
              <a:rPr lang="en-US"/>
              <a:t>  </a:t>
            </a:r>
          </a:p>
        </p:txBody>
      </p:sp>
      <p:sp>
        <p:nvSpPr>
          <p:cNvPr id="141315" name="Rectangle 3"/>
          <p:cNvSpPr>
            <a:spLocks noGrp="1" noChangeArrowheads="1"/>
          </p:cNvSpPr>
          <p:nvPr>
            <p:ph type="body" idx="1"/>
          </p:nvPr>
        </p:nvSpPr>
        <p:spPr>
          <a:xfrm>
            <a:off x="685800" y="1447800"/>
            <a:ext cx="7772400" cy="4572000"/>
          </a:xfrm>
        </p:spPr>
        <p:txBody>
          <a:bodyPr/>
          <a:lstStyle/>
          <a:p>
            <a:r>
              <a:rPr lang="en-US"/>
              <a:t>Ineffective hematopoiesis</a:t>
            </a:r>
            <a:r>
              <a:rPr lang="en-US">
                <a:solidFill>
                  <a:srgbClr val="FF6600"/>
                </a:solidFill>
              </a:rPr>
              <a:t> </a:t>
            </a:r>
            <a:br>
              <a:rPr lang="en-US">
                <a:solidFill>
                  <a:srgbClr val="FF6600"/>
                </a:solidFill>
              </a:rPr>
            </a:br>
            <a:endParaRPr lang="en-US" sz="900">
              <a:solidFill>
                <a:srgbClr val="FF6600"/>
              </a:solidFill>
            </a:endParaRPr>
          </a:p>
          <a:p>
            <a:pPr lvl="1"/>
            <a:r>
              <a:rPr lang="en-US"/>
              <a:t>Studies have shown high mitotic activity  than normal bone marrow </a:t>
            </a:r>
          </a:p>
          <a:p>
            <a:pPr lvl="1"/>
            <a:r>
              <a:rPr lang="en-US"/>
              <a:t>Apoptosis is increased in MDS (futile cycling of precursor cells)</a:t>
            </a:r>
          </a:p>
          <a:p>
            <a:pPr lvl="1"/>
            <a:r>
              <a:rPr lang="en-US"/>
              <a:t>Decreased sensitivity to EPO</a:t>
            </a:r>
          </a:p>
          <a:p>
            <a:pPr lvl="1"/>
            <a:r>
              <a:rPr lang="en-US"/>
              <a:t>Functional defects in mature myeloid cells (</a:t>
            </a:r>
            <a:r>
              <a:rPr lang="en-US">
                <a:sym typeface="Wingdings" pitchFamily="2" charset="2"/>
              </a:rPr>
              <a:t></a:t>
            </a:r>
            <a:r>
              <a:rPr lang="en-US">
                <a:sym typeface="r_symbol" pitchFamily="49" charset="2"/>
              </a:rPr>
              <a:t>MPO and microbicidal activity)</a:t>
            </a:r>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t>CLINICAL FEATURES</a:t>
            </a:r>
          </a:p>
        </p:txBody>
      </p:sp>
      <p:sp>
        <p:nvSpPr>
          <p:cNvPr id="143363" name="Rectangle 3"/>
          <p:cNvSpPr>
            <a:spLocks noGrp="1" noChangeArrowheads="1"/>
          </p:cNvSpPr>
          <p:nvPr>
            <p:ph type="body" idx="1"/>
          </p:nvPr>
        </p:nvSpPr>
        <p:spPr/>
        <p:txBody>
          <a:bodyPr/>
          <a:lstStyle/>
          <a:p>
            <a:r>
              <a:rPr lang="en-US"/>
              <a:t>Primarily in adults older than age 50</a:t>
            </a:r>
          </a:p>
          <a:p>
            <a:r>
              <a:rPr lang="en-US"/>
              <a:t>MDS in children is less reported.</a:t>
            </a:r>
          </a:p>
          <a:p>
            <a:r>
              <a:rPr lang="en-US"/>
              <a:t>Fatigue, weakness related to anaemia</a:t>
            </a:r>
          </a:p>
          <a:p>
            <a:r>
              <a:rPr lang="en-US"/>
              <a:t>Less commonly are hemorrhagic disorders due to low platelets &amp; infections due to neutropenia.</a:t>
            </a:r>
          </a:p>
          <a:p>
            <a:r>
              <a:rPr lang="en-US"/>
              <a:t>Strong association of MDS progressing to Acute leukemia.</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457200" y="320040"/>
            <a:ext cx="7239000" cy="670560"/>
          </a:xfrm>
        </p:spPr>
        <p:txBody>
          <a:bodyPr/>
          <a:lstStyle/>
          <a:p>
            <a:r>
              <a:rPr lang="en-US" b="1" dirty="0"/>
              <a:t>MDS In Children</a:t>
            </a:r>
          </a:p>
        </p:txBody>
      </p:sp>
      <p:sp>
        <p:nvSpPr>
          <p:cNvPr id="144387" name="Rectangle 3"/>
          <p:cNvSpPr>
            <a:spLocks noGrp="1" noChangeArrowheads="1"/>
          </p:cNvSpPr>
          <p:nvPr>
            <p:ph type="body" idx="1"/>
          </p:nvPr>
        </p:nvSpPr>
        <p:spPr>
          <a:xfrm>
            <a:off x="457200" y="1219200"/>
            <a:ext cx="8153400" cy="4876800"/>
          </a:xfrm>
        </p:spPr>
        <p:txBody>
          <a:bodyPr/>
          <a:lstStyle/>
          <a:p>
            <a:r>
              <a:rPr lang="en-US" sz="2800" dirty="0"/>
              <a:t>Less common,   3-9% of hematological malignancies</a:t>
            </a:r>
          </a:p>
          <a:p>
            <a:r>
              <a:rPr lang="en-US" sz="2800" dirty="0"/>
              <a:t>Morphology is similar to adults</a:t>
            </a:r>
          </a:p>
          <a:p>
            <a:r>
              <a:rPr lang="en-US" sz="2800" dirty="0"/>
              <a:t>Clinical picture is different- more </a:t>
            </a:r>
            <a:r>
              <a:rPr lang="en-US" sz="2800" dirty="0" err="1"/>
              <a:t>agressive</a:t>
            </a:r>
            <a:r>
              <a:rPr lang="en-US" sz="2800" dirty="0"/>
              <a:t>  </a:t>
            </a:r>
          </a:p>
          <a:p>
            <a:r>
              <a:rPr lang="en-US" sz="2800" dirty="0"/>
              <a:t>Multiple chromosome abnormalities </a:t>
            </a:r>
          </a:p>
          <a:p>
            <a:r>
              <a:rPr lang="en-US" sz="2800" dirty="0"/>
              <a:t>Frequent overlap syndromes (MDS/MPD)</a:t>
            </a:r>
          </a:p>
          <a:p>
            <a:r>
              <a:rPr lang="en-US" sz="2800" i="1" u="sng" dirty="0"/>
              <a:t>Better prognosis</a:t>
            </a:r>
            <a:r>
              <a:rPr lang="en-US" sz="2800" dirty="0"/>
              <a:t> in patients with constitutional findings (Downs etc</a:t>
            </a:r>
            <a:r>
              <a:rPr lang="en-US" sz="2800" dirty="0" smtClean="0"/>
              <a:t>.)</a:t>
            </a:r>
            <a:endParaRPr lang="en-US" sz="28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t>REFRACTORY ANAEMIA</a:t>
            </a:r>
          </a:p>
        </p:txBody>
      </p:sp>
      <p:sp>
        <p:nvSpPr>
          <p:cNvPr id="145411" name="Rectangle 3"/>
          <p:cNvSpPr>
            <a:spLocks noGrp="1" noChangeArrowheads="1"/>
          </p:cNvSpPr>
          <p:nvPr>
            <p:ph type="body" idx="1"/>
          </p:nvPr>
        </p:nvSpPr>
        <p:spPr/>
        <p:txBody>
          <a:bodyPr/>
          <a:lstStyle/>
          <a:p>
            <a:r>
              <a:rPr lang="en-US"/>
              <a:t>Anaemia is the primary clinical finding.</a:t>
            </a:r>
          </a:p>
          <a:p>
            <a:r>
              <a:rPr lang="en-US"/>
              <a:t>Refractory to conventional treatment.</a:t>
            </a:r>
          </a:p>
          <a:p>
            <a:r>
              <a:rPr lang="en-US"/>
              <a:t>RBCs are macrocytic,  can be MCHC.</a:t>
            </a:r>
          </a:p>
          <a:p>
            <a:r>
              <a:rPr lang="en-US"/>
              <a:t>Reticulocytopenia, dyserythropoesis.</a:t>
            </a:r>
          </a:p>
          <a:p>
            <a:r>
              <a:rPr lang="en-US"/>
              <a:t>Blasts in PS &lt;1%</a:t>
            </a:r>
          </a:p>
          <a:p>
            <a:r>
              <a:rPr lang="en-US"/>
              <a:t>BM shows erythrois hyperplasia with dyserythropoesis.</a:t>
            </a:r>
          </a:p>
          <a:p>
            <a:r>
              <a:rPr lang="en-US"/>
              <a:t>Blasts &lt; 5 %.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026"/>
          <p:cNvSpPr>
            <a:spLocks noGrp="1" noChangeArrowheads="1"/>
          </p:cNvSpPr>
          <p:nvPr>
            <p:ph type="title"/>
          </p:nvPr>
        </p:nvSpPr>
        <p:spPr/>
        <p:txBody>
          <a:bodyPr/>
          <a:lstStyle/>
          <a:p>
            <a:r>
              <a:rPr lang="en-US"/>
              <a:t>RARS</a:t>
            </a:r>
          </a:p>
        </p:txBody>
      </p:sp>
      <p:sp>
        <p:nvSpPr>
          <p:cNvPr id="146435" name="Rectangle 1027"/>
          <p:cNvSpPr>
            <a:spLocks noGrp="1" noChangeArrowheads="1"/>
          </p:cNvSpPr>
          <p:nvPr>
            <p:ph type="body" idx="1"/>
          </p:nvPr>
        </p:nvSpPr>
        <p:spPr/>
        <p:txBody>
          <a:bodyPr/>
          <a:lstStyle/>
          <a:p>
            <a:r>
              <a:rPr lang="en-US"/>
              <a:t>Similar to RA but with BM showing ringed sideroblasts &gt; 15%.</a:t>
            </a:r>
          </a:p>
          <a:p>
            <a:r>
              <a:rPr lang="en-US"/>
              <a:t>Macrocytic or normocytic anaemia.</a:t>
            </a:r>
          </a:p>
          <a:p>
            <a:r>
              <a:rPr lang="en-US"/>
              <a:t>Reticulocytopenia, leukopenia  in PS.</a:t>
            </a:r>
          </a:p>
          <a:p>
            <a:r>
              <a:rPr lang="en-US"/>
              <a:t>BM blasts &lt; 5%.</a:t>
            </a:r>
          </a:p>
          <a:p>
            <a:r>
              <a:rPr lang="en-US"/>
              <a:t>Ringed sideroblasts demonstrated  by iron studies (Prussian blue, Perl’s stain)</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t>RCMD</a:t>
            </a:r>
          </a:p>
        </p:txBody>
      </p:sp>
      <p:sp>
        <p:nvSpPr>
          <p:cNvPr id="147459" name="Rectangle 3"/>
          <p:cNvSpPr>
            <a:spLocks noGrp="1" noChangeArrowheads="1"/>
          </p:cNvSpPr>
          <p:nvPr>
            <p:ph type="body" idx="1"/>
          </p:nvPr>
        </p:nvSpPr>
        <p:spPr/>
        <p:txBody>
          <a:bodyPr/>
          <a:lstStyle/>
          <a:p>
            <a:r>
              <a:rPr lang="en-US"/>
              <a:t>Bi or Pancytopenia.</a:t>
            </a:r>
          </a:p>
          <a:p>
            <a:r>
              <a:rPr lang="en-US"/>
              <a:t>Normo or Macrocytic anaemia.</a:t>
            </a:r>
          </a:p>
          <a:p>
            <a:r>
              <a:rPr lang="en-US"/>
              <a:t>PS blasts &lt;1%</a:t>
            </a:r>
          </a:p>
          <a:p>
            <a:r>
              <a:rPr lang="en-US"/>
              <a:t>Ringed sideroblasts in BM is &lt;15%.</a:t>
            </a:r>
          </a:p>
          <a:p>
            <a:r>
              <a:rPr lang="en-US"/>
              <a:t>Dyserythrooesis, dysmyelopoesis, dysmegakaryopoesis.</a:t>
            </a:r>
          </a:p>
          <a:p>
            <a:r>
              <a:rPr lang="en-US"/>
              <a:t>BM Blasts &lt; 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450850" indent="-450850">
              <a:buFont typeface="Wingdings" pitchFamily="2" charset="2"/>
              <a:buChar char="Ø"/>
            </a:pPr>
            <a:r>
              <a:rPr lang="en-US" dirty="0" smtClean="0"/>
              <a:t>No Benign </a:t>
            </a:r>
            <a:r>
              <a:rPr lang="en-US" dirty="0" err="1" smtClean="0"/>
              <a:t>Neoplasms</a:t>
            </a:r>
            <a:r>
              <a:rPr lang="en-US" dirty="0" smtClean="0"/>
              <a:t> – All are considered malignant or premalignant.</a:t>
            </a:r>
          </a:p>
          <a:p>
            <a:pPr marL="450850" indent="-450850">
              <a:buFont typeface="Wingdings" pitchFamily="2" charset="2"/>
              <a:buChar char="Ø"/>
            </a:pPr>
            <a:r>
              <a:rPr lang="en-US" dirty="0" err="1" smtClean="0"/>
              <a:t>Neoplastic</a:t>
            </a:r>
            <a:r>
              <a:rPr lang="en-US" dirty="0" smtClean="0"/>
              <a:t> Cells flood blood stream – Leukemia.</a:t>
            </a:r>
          </a:p>
          <a:p>
            <a:pPr marL="450850" indent="-450850">
              <a:buFont typeface="Wingdings" pitchFamily="2" charset="2"/>
              <a:buChar char="Ø"/>
            </a:pPr>
            <a:r>
              <a:rPr lang="en-US" dirty="0" smtClean="0"/>
              <a:t>Commonly arise in marrow (</a:t>
            </a:r>
            <a:r>
              <a:rPr lang="en-US" dirty="0" err="1" smtClean="0"/>
              <a:t>myelo</a:t>
            </a:r>
            <a:r>
              <a:rPr lang="en-US" dirty="0" smtClean="0"/>
              <a:t>/</a:t>
            </a:r>
            <a:r>
              <a:rPr lang="en-US" dirty="0" err="1" smtClean="0"/>
              <a:t>lympho</a:t>
            </a:r>
            <a:r>
              <a:rPr lang="en-US" dirty="0" smtClean="0"/>
              <a:t>) or </a:t>
            </a:r>
            <a:r>
              <a:rPr lang="en-US" dirty="0" err="1" smtClean="0"/>
              <a:t>Lymphnode</a:t>
            </a:r>
            <a:r>
              <a:rPr lang="en-US" dirty="0" smtClean="0"/>
              <a:t> (lymphoid), </a:t>
            </a:r>
          </a:p>
          <a:p>
            <a:pPr marL="450850" indent="-450850">
              <a:buFont typeface="Wingdings" pitchFamily="2" charset="2"/>
              <a:buChar char="Ø"/>
            </a:pPr>
            <a:r>
              <a:rPr lang="en-US" dirty="0" smtClean="0"/>
              <a:t>Spread to blood &amp; other RES tissues rarely to other organs</a:t>
            </a:r>
          </a:p>
          <a:p>
            <a:pPr marL="450850" indent="-450850">
              <a:buFont typeface="Wingdings" pitchFamily="2" charset="2"/>
              <a:buChar char="Ø"/>
            </a:pPr>
            <a:r>
              <a:rPr lang="en-US" dirty="0" smtClean="0"/>
              <a:t>Symptoms are due to deficient normal </a:t>
            </a:r>
            <a:r>
              <a:rPr lang="en-US" dirty="0" err="1" smtClean="0"/>
              <a:t>hemopoiesis</a:t>
            </a:r>
            <a:r>
              <a:rPr lang="en-US" dirty="0" smtClean="0"/>
              <a:t>. RBC, WBC &amp; </a:t>
            </a:r>
            <a:r>
              <a:rPr lang="en-US" dirty="0" err="1" smtClean="0"/>
              <a:t>Plt</a:t>
            </a:r>
            <a:r>
              <a:rPr lang="en-US" dirty="0" smtClean="0"/>
              <a:t>.</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t>RAEB</a:t>
            </a:r>
          </a:p>
        </p:txBody>
      </p:sp>
      <p:sp>
        <p:nvSpPr>
          <p:cNvPr id="148483" name="Rectangle 3"/>
          <p:cNvSpPr>
            <a:spLocks noGrp="1" noChangeArrowheads="1"/>
          </p:cNvSpPr>
          <p:nvPr>
            <p:ph type="body" idx="1"/>
          </p:nvPr>
        </p:nvSpPr>
        <p:spPr/>
        <p:txBody>
          <a:bodyPr/>
          <a:lstStyle/>
          <a:p>
            <a:pPr>
              <a:lnSpc>
                <a:spcPct val="90000"/>
              </a:lnSpc>
            </a:pPr>
            <a:r>
              <a:rPr lang="en-US"/>
              <a:t>Cytopenias in atleast two cell lines.</a:t>
            </a:r>
          </a:p>
          <a:p>
            <a:pPr>
              <a:lnSpc>
                <a:spcPct val="90000"/>
              </a:lnSpc>
            </a:pPr>
            <a:r>
              <a:rPr lang="en-US"/>
              <a:t>Anaemia is NCNC, Macrocytic with Reticulocytopenia.</a:t>
            </a:r>
          </a:p>
          <a:p>
            <a:pPr>
              <a:lnSpc>
                <a:spcPct val="90000"/>
              </a:lnSpc>
            </a:pPr>
            <a:r>
              <a:rPr lang="en-US"/>
              <a:t>Dysgrnulopoesis: Poorly granulated neutrophils, pseudo Pelger- Huet, hypolobated neutrophils.  </a:t>
            </a:r>
          </a:p>
          <a:p>
            <a:pPr>
              <a:lnSpc>
                <a:spcPct val="90000"/>
              </a:lnSpc>
            </a:pPr>
            <a:r>
              <a:rPr lang="en-US"/>
              <a:t>Blasts in PS &lt;5%.</a:t>
            </a:r>
          </a:p>
          <a:p>
            <a:pPr>
              <a:lnSpc>
                <a:spcPct val="90000"/>
              </a:lnSpc>
            </a:pPr>
            <a:r>
              <a:rPr lang="en-US"/>
              <a:t>Monocytosis.</a:t>
            </a:r>
          </a:p>
          <a:p>
            <a:pPr>
              <a:lnSpc>
                <a:spcPct val="90000"/>
              </a:lnSpc>
            </a:pPr>
            <a:r>
              <a:rPr lang="en-US"/>
              <a:t>BM- RS, Blasts 5-19%.</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PERIPHERAL SMEAR FINDINGS</a:t>
            </a:r>
          </a:p>
        </p:txBody>
      </p:sp>
      <p:sp>
        <p:nvSpPr>
          <p:cNvPr id="152579" name="Rectangle 3"/>
          <p:cNvSpPr>
            <a:spLocks noGrp="1" noChangeArrowheads="1"/>
          </p:cNvSpPr>
          <p:nvPr>
            <p:ph type="body" idx="1"/>
          </p:nvPr>
        </p:nvSpPr>
        <p:spPr/>
        <p:txBody>
          <a:bodyPr/>
          <a:lstStyle/>
          <a:p>
            <a:pPr>
              <a:buFont typeface="Wingdings" pitchFamily="2" charset="2"/>
              <a:buChar char="l"/>
            </a:pPr>
            <a:r>
              <a:rPr lang="en-US" sz="2800" b="1"/>
              <a:t>Macrocytosis, Normocytic</a:t>
            </a:r>
          </a:p>
          <a:p>
            <a:pPr>
              <a:buFont typeface="Wingdings" pitchFamily="2" charset="2"/>
              <a:buChar char="l"/>
            </a:pPr>
            <a:r>
              <a:rPr lang="en-US" sz="2800" b="1"/>
              <a:t>Neutrophils: Hypogranulation, Hyposegmentation </a:t>
            </a:r>
          </a:p>
          <a:p>
            <a:pPr>
              <a:buFont typeface="Wingdings" pitchFamily="2" charset="2"/>
              <a:buChar char="l"/>
            </a:pPr>
            <a:r>
              <a:rPr lang="en-US" sz="2800" b="1"/>
              <a:t>Early myeloid and monocytoid cells.</a:t>
            </a:r>
          </a:p>
          <a:p>
            <a:pPr>
              <a:buFont typeface="Wingdings" pitchFamily="2" charset="2"/>
              <a:buChar char="l"/>
            </a:pPr>
            <a:r>
              <a:rPr lang="en-US" sz="2800" b="1"/>
              <a:t>Platelets low, normal.</a:t>
            </a:r>
          </a:p>
          <a:p>
            <a:pPr>
              <a:buFont typeface="Wingdings" pitchFamily="2" charset="2"/>
              <a:buChar char="l"/>
            </a:pPr>
            <a:r>
              <a:rPr lang="en-US" sz="2800" b="1"/>
              <a:t>Blasts &lt; 1% (RAEB &lt;5%)</a:t>
            </a:r>
          </a:p>
          <a:p>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b="1"/>
              <a:t>Bone Marrow</a:t>
            </a:r>
            <a:r>
              <a:rPr lang="en-US" sz="3200" b="1"/>
              <a:t> Findings in  MDS</a:t>
            </a:r>
          </a:p>
        </p:txBody>
      </p:sp>
      <p:sp>
        <p:nvSpPr>
          <p:cNvPr id="153603" name="Rectangle 3"/>
          <p:cNvSpPr>
            <a:spLocks noGrp="1" noChangeArrowheads="1"/>
          </p:cNvSpPr>
          <p:nvPr>
            <p:ph type="body" idx="1"/>
          </p:nvPr>
        </p:nvSpPr>
        <p:spPr>
          <a:xfrm>
            <a:off x="685800" y="1373188"/>
            <a:ext cx="7772400" cy="4418012"/>
          </a:xfrm>
        </p:spPr>
        <p:txBody>
          <a:bodyPr/>
          <a:lstStyle/>
          <a:p>
            <a:pPr>
              <a:buFontTx/>
              <a:buNone/>
            </a:pPr>
            <a:endParaRPr lang="en-US" sz="2800"/>
          </a:p>
          <a:p>
            <a:r>
              <a:rPr lang="en-US" sz="2800"/>
              <a:t>Hypercellular marrow (majority of MDS pts)</a:t>
            </a:r>
          </a:p>
          <a:p>
            <a:r>
              <a:rPr lang="en-US" sz="2800"/>
              <a:t>Dyserythropoiesis / megaloblastic changes / ringed sideroblasts</a:t>
            </a:r>
          </a:p>
          <a:p>
            <a:r>
              <a:rPr lang="en-US" sz="2800"/>
              <a:t>Increase of early myeloid cells + dysplasia</a:t>
            </a:r>
          </a:p>
          <a:p>
            <a:r>
              <a:rPr lang="en-US" sz="2800"/>
              <a:t>Micro-megakaryocytes </a:t>
            </a:r>
          </a:p>
          <a:p>
            <a:r>
              <a:rPr lang="en-US" sz="2800" i="1"/>
              <a:t>Altered marrow topography</a:t>
            </a:r>
          </a:p>
          <a:p>
            <a:r>
              <a:rPr lang="en-US" sz="2800"/>
              <a:t>Early fibrosis</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b="1"/>
              <a:t>Role of BM Bx in MDS</a:t>
            </a:r>
          </a:p>
        </p:txBody>
      </p:sp>
      <p:sp>
        <p:nvSpPr>
          <p:cNvPr id="161795" name="Rectangle 3"/>
          <p:cNvSpPr>
            <a:spLocks noGrp="1" noChangeArrowheads="1"/>
          </p:cNvSpPr>
          <p:nvPr>
            <p:ph type="body" idx="1"/>
          </p:nvPr>
        </p:nvSpPr>
        <p:spPr/>
        <p:txBody>
          <a:bodyPr/>
          <a:lstStyle/>
          <a:p>
            <a:r>
              <a:rPr lang="en-US"/>
              <a:t>Normal marrow topography </a:t>
            </a:r>
          </a:p>
          <a:p>
            <a:pPr lvl="1">
              <a:buFontTx/>
              <a:buNone/>
            </a:pPr>
            <a:r>
              <a:rPr lang="en-US"/>
              <a:t>Hematopoietic cell distribution remains constant throughout  the life</a:t>
            </a:r>
          </a:p>
          <a:p>
            <a:pPr lvl="1"/>
            <a:r>
              <a:rPr lang="en-US"/>
              <a:t>Myeloid cells  (paratrabecular area)</a:t>
            </a:r>
          </a:p>
          <a:p>
            <a:pPr lvl="1"/>
            <a:r>
              <a:rPr lang="en-US"/>
              <a:t>Erythroid cells (central area)</a:t>
            </a:r>
          </a:p>
          <a:p>
            <a:pPr lvl="1"/>
            <a:r>
              <a:rPr lang="en-US"/>
              <a:t>Megakaryocytes (central area)</a:t>
            </a:r>
          </a:p>
          <a:p>
            <a:pPr lvl="1"/>
            <a:r>
              <a:rPr lang="en-US"/>
              <a:t>Lymphs &amp; Macs (diffuse distribution)</a:t>
            </a:r>
          </a:p>
          <a:p>
            <a:r>
              <a:rPr lang="en-US"/>
              <a:t>Altered marrow topography </a:t>
            </a:r>
          </a:p>
          <a:p>
            <a:pPr lvl="1"/>
            <a:r>
              <a:rPr lang="en-US"/>
              <a:t>Constant finding in all type so MDS</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lymphomas</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GB" sz="3600" b="1" dirty="0"/>
              <a:t>Hodgkin Disease</a:t>
            </a:r>
          </a:p>
        </p:txBody>
      </p:sp>
      <p:sp>
        <p:nvSpPr>
          <p:cNvPr id="2051" name="Rectangle 3"/>
          <p:cNvSpPr>
            <a:spLocks noGrp="1" noChangeArrowheads="1"/>
          </p:cNvSpPr>
          <p:nvPr>
            <p:ph type="body" idx="1"/>
          </p:nvPr>
        </p:nvSpPr>
        <p:spPr/>
        <p:txBody>
          <a:bodyPr/>
          <a:lstStyle/>
          <a:p>
            <a:r>
              <a:rPr lang="en-GB" sz="2800" b="1"/>
              <a:t>Definition:</a:t>
            </a:r>
          </a:p>
          <a:p>
            <a:pPr>
              <a:buFontTx/>
              <a:buNone/>
            </a:pPr>
            <a:r>
              <a:rPr lang="en-GB" sz="2800" b="1"/>
              <a:t>		neoplastic disorder with development of specific infiltrate containing pathologic Reed-Sternberg cells.  It usually arises in lymph nodes and spreads to contiguous groups. Extranodal presentation are rare.  Disease is associated with defective cellular immunity. </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sz="3600" b="1"/>
              <a:t>Hodgkin Disease</a:t>
            </a:r>
            <a:endParaRPr lang="pl-PL" sz="3600" b="1"/>
          </a:p>
        </p:txBody>
      </p:sp>
      <p:sp>
        <p:nvSpPr>
          <p:cNvPr id="3075" name="Rectangle 3"/>
          <p:cNvSpPr>
            <a:spLocks noGrp="1" noChangeArrowheads="1"/>
          </p:cNvSpPr>
          <p:nvPr>
            <p:ph type="body" idx="1"/>
          </p:nvPr>
        </p:nvSpPr>
        <p:spPr/>
        <p:txBody>
          <a:bodyPr/>
          <a:lstStyle/>
          <a:p>
            <a:r>
              <a:rPr lang="en-GB" sz="2800" b="1"/>
              <a:t>Incidence:</a:t>
            </a:r>
          </a:p>
          <a:p>
            <a:pPr>
              <a:buFontTx/>
              <a:buNone/>
            </a:pPr>
            <a:endParaRPr lang="en-GB" sz="2800" b="1"/>
          </a:p>
          <a:p>
            <a:pPr>
              <a:buFontTx/>
              <a:buNone/>
            </a:pPr>
            <a:r>
              <a:rPr lang="en-GB" sz="2800" b="1"/>
              <a:t>		- 2-4 cases per 100000 population / year</a:t>
            </a:r>
          </a:p>
          <a:p>
            <a:pPr>
              <a:buFontTx/>
              <a:buNone/>
            </a:pPr>
            <a:r>
              <a:rPr lang="en-GB" sz="2800" b="1"/>
              <a:t>		- bimodal age distribution : </a:t>
            </a:r>
          </a:p>
          <a:p>
            <a:pPr>
              <a:buFontTx/>
              <a:buNone/>
            </a:pPr>
            <a:r>
              <a:rPr lang="en-GB" sz="2800" b="1"/>
              <a:t>			15-35 years and above 50 years</a:t>
            </a:r>
          </a:p>
          <a:p>
            <a:pPr>
              <a:buFontTx/>
              <a:buNone/>
            </a:pPr>
            <a:r>
              <a:rPr lang="en-GB" sz="2800" b="1"/>
              <a:t>		- male predominance  M:F = 1,7:1</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838200"/>
          </a:xfrm>
        </p:spPr>
        <p:txBody>
          <a:bodyPr/>
          <a:lstStyle/>
          <a:p>
            <a:r>
              <a:rPr lang="pl-PL" sz="3600" b="1"/>
              <a:t>Clinical Presentation</a:t>
            </a:r>
          </a:p>
        </p:txBody>
      </p:sp>
      <p:sp>
        <p:nvSpPr>
          <p:cNvPr id="4099" name="Rectangle 3"/>
          <p:cNvSpPr>
            <a:spLocks noGrp="1" noChangeArrowheads="1"/>
          </p:cNvSpPr>
          <p:nvPr>
            <p:ph type="body" idx="1"/>
          </p:nvPr>
        </p:nvSpPr>
        <p:spPr>
          <a:xfrm>
            <a:off x="685800" y="1371600"/>
            <a:ext cx="7772400" cy="4724400"/>
          </a:xfrm>
        </p:spPr>
        <p:txBody>
          <a:bodyPr>
            <a:normAutofit lnSpcReduction="10000"/>
          </a:bodyPr>
          <a:lstStyle/>
          <a:p>
            <a:pPr>
              <a:lnSpc>
                <a:spcPct val="90000"/>
              </a:lnSpc>
            </a:pPr>
            <a:r>
              <a:rPr lang="en-GB" sz="2400" b="1"/>
              <a:t>Nontender lymph nodes enlargement ( localised )</a:t>
            </a:r>
          </a:p>
          <a:p>
            <a:pPr lvl="1">
              <a:lnSpc>
                <a:spcPct val="90000"/>
              </a:lnSpc>
            </a:pPr>
            <a:r>
              <a:rPr lang="en-GB" sz="2000" b="1"/>
              <a:t>neck and supraclavicular area			60-80%</a:t>
            </a:r>
          </a:p>
          <a:p>
            <a:pPr lvl="1">
              <a:lnSpc>
                <a:spcPct val="90000"/>
              </a:lnSpc>
            </a:pPr>
            <a:r>
              <a:rPr lang="en-GB" sz="2000" b="1"/>
              <a:t>mediastinal adenopathy				50%</a:t>
            </a:r>
          </a:p>
          <a:p>
            <a:pPr lvl="1">
              <a:lnSpc>
                <a:spcPct val="90000"/>
              </a:lnSpc>
            </a:pPr>
            <a:r>
              <a:rPr lang="en-GB" sz="2000" b="1"/>
              <a:t>other ( abdominal, extranodal disease )</a:t>
            </a:r>
          </a:p>
          <a:p>
            <a:pPr>
              <a:lnSpc>
                <a:spcPct val="90000"/>
              </a:lnSpc>
            </a:pPr>
            <a:r>
              <a:rPr lang="en-GB" sz="2400" b="1"/>
              <a:t>systemic symptoms (B symptoms)		30%</a:t>
            </a:r>
          </a:p>
          <a:p>
            <a:pPr lvl="1">
              <a:lnSpc>
                <a:spcPct val="90000"/>
              </a:lnSpc>
            </a:pPr>
            <a:r>
              <a:rPr lang="en-GB" sz="2000" b="1"/>
              <a:t>fever </a:t>
            </a:r>
          </a:p>
          <a:p>
            <a:pPr lvl="1">
              <a:lnSpc>
                <a:spcPct val="90000"/>
              </a:lnSpc>
            </a:pPr>
            <a:r>
              <a:rPr lang="en-GB" sz="2000" b="1"/>
              <a:t>night sweats</a:t>
            </a:r>
          </a:p>
          <a:p>
            <a:pPr lvl="1">
              <a:lnSpc>
                <a:spcPct val="90000"/>
              </a:lnSpc>
            </a:pPr>
            <a:r>
              <a:rPr lang="en-GB" sz="2000" b="1"/>
              <a:t>unexplained weight loss  (10% per 6 months)</a:t>
            </a:r>
          </a:p>
          <a:p>
            <a:pPr>
              <a:lnSpc>
                <a:spcPct val="90000"/>
              </a:lnSpc>
            </a:pPr>
            <a:r>
              <a:rPr lang="en-GB" sz="2400" b="1"/>
              <a:t>other symptoms </a:t>
            </a:r>
          </a:p>
          <a:p>
            <a:pPr lvl="1">
              <a:lnSpc>
                <a:spcPct val="90000"/>
              </a:lnSpc>
            </a:pPr>
            <a:r>
              <a:rPr lang="en-GB" sz="2000" b="1"/>
              <a:t>fatigue, weakness, pruritus</a:t>
            </a:r>
          </a:p>
          <a:p>
            <a:pPr lvl="1">
              <a:lnSpc>
                <a:spcPct val="90000"/>
              </a:lnSpc>
            </a:pPr>
            <a:r>
              <a:rPr lang="en-GB" sz="2000" b="1"/>
              <a:t>cough , chest pain, shortness of breath, vena cava syndrome</a:t>
            </a:r>
          </a:p>
          <a:p>
            <a:pPr lvl="1">
              <a:lnSpc>
                <a:spcPct val="90000"/>
              </a:lnSpc>
            </a:pPr>
            <a:r>
              <a:rPr lang="en-GB" sz="2000" b="1"/>
              <a:t>abdominal pain, bowel disturbances, ascites</a:t>
            </a:r>
          </a:p>
          <a:p>
            <a:pPr lvl="1">
              <a:lnSpc>
                <a:spcPct val="90000"/>
              </a:lnSpc>
            </a:pPr>
            <a:r>
              <a:rPr lang="en-GB" sz="2000" b="1"/>
              <a:t>bone pain</a:t>
            </a:r>
          </a:p>
          <a:p>
            <a:pPr lvl="1">
              <a:lnSpc>
                <a:spcPct val="90000"/>
              </a:lnSpc>
            </a:pPr>
            <a:endParaRPr lang="en-GB" sz="2000" b="1"/>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WordArt 2"/>
          <p:cNvSpPr>
            <a:spLocks noChangeArrowheads="1" noChangeShapeType="1" noTextEdit="1"/>
          </p:cNvSpPr>
          <p:nvPr/>
        </p:nvSpPr>
        <p:spPr bwMode="auto">
          <a:xfrm>
            <a:off x="2057400" y="5699125"/>
            <a:ext cx="5105400" cy="11588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type="none" w="sm" len="sm"/>
                  <a:tailEnd type="none" w="sm" len="sm"/>
                </a:ln>
                <a:solidFill>
                  <a:srgbClr val="FFFFFF"/>
                </a:solidFill>
                <a:latin typeface="Arial Black"/>
              </a:rPr>
              <a:t>THANK YOU</a:t>
            </a:r>
          </a:p>
        </p:txBody>
      </p:sp>
      <p:pic>
        <p:nvPicPr>
          <p:cNvPr id="33795" name="Picture 3" descr="Thrust of creativity"/>
          <p:cNvPicPr>
            <a:picLocks noChangeAspect="1" noChangeArrowheads="1"/>
          </p:cNvPicPr>
          <p:nvPr/>
        </p:nvPicPr>
        <p:blipFill>
          <a:blip r:embed="rId2"/>
          <a:srcRect/>
          <a:stretch>
            <a:fillRect/>
          </a:stretch>
        </p:blipFill>
        <p:spPr bwMode="auto">
          <a:xfrm>
            <a:off x="0" y="0"/>
            <a:ext cx="9363075" cy="5410200"/>
          </a:xfrm>
          <a:prstGeom prst="rect">
            <a:avLst/>
          </a:prstGeom>
          <a:noFill/>
        </p:spPr>
      </p:pic>
    </p:spTree>
  </p:cSld>
  <p:clrMapOvr>
    <a:masterClrMapping/>
  </p:clrMapOvr>
  <p:transition>
    <p:cover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534</TotalTime>
  <Words>3551</Words>
  <Application>Microsoft Office PowerPoint</Application>
  <PresentationFormat>On-screen Show (4:3)</PresentationFormat>
  <Paragraphs>635</Paragraphs>
  <Slides>98</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98</vt:i4>
      </vt:variant>
    </vt:vector>
  </HeadingPairs>
  <TitlesOfParts>
    <vt:vector size="109" baseType="lpstr">
      <vt:lpstr>Arial</vt:lpstr>
      <vt:lpstr>Arial Black</vt:lpstr>
      <vt:lpstr>Calibri</vt:lpstr>
      <vt:lpstr>Monotype Sorts</vt:lpstr>
      <vt:lpstr>r_symbol</vt:lpstr>
      <vt:lpstr>Symbol</vt:lpstr>
      <vt:lpstr>Times New Roman</vt:lpstr>
      <vt:lpstr>Trebuchet MS</vt:lpstr>
      <vt:lpstr>Wingdings</vt:lpstr>
      <vt:lpstr>Wingdings 2</vt:lpstr>
      <vt:lpstr>Opulent</vt:lpstr>
      <vt:lpstr>WBC disorders</vt:lpstr>
      <vt:lpstr>WBC disorders:</vt:lpstr>
      <vt:lpstr>Myeloblast:</vt:lpstr>
      <vt:lpstr>Lymphoblast: </vt:lpstr>
      <vt:lpstr>Promyelocyte: </vt:lpstr>
      <vt:lpstr>Myelocyte:</vt:lpstr>
      <vt:lpstr>Metamyelocyte: </vt:lpstr>
      <vt:lpstr>PowerPoint Presentation</vt:lpstr>
      <vt:lpstr>Introduction:</vt:lpstr>
      <vt:lpstr>WBC Neoplastic disorders</vt:lpstr>
      <vt:lpstr>Leukemia</vt:lpstr>
      <vt:lpstr>DEFINITIONS</vt:lpstr>
      <vt:lpstr>HISTORY </vt:lpstr>
      <vt:lpstr>CAUSES</vt:lpstr>
      <vt:lpstr>Molecular biology of Leukemogenesis</vt:lpstr>
      <vt:lpstr>Chromosomal abnormalities</vt:lpstr>
      <vt:lpstr>Effects on body</vt:lpstr>
      <vt:lpstr>Features of leukaemic cells</vt:lpstr>
      <vt:lpstr>Leukemia Classification</vt:lpstr>
      <vt:lpstr>Acute leukemia</vt:lpstr>
      <vt:lpstr>Chronic leukemia </vt:lpstr>
      <vt:lpstr>leukemia</vt:lpstr>
      <vt:lpstr>PowerPoint Presentation</vt:lpstr>
      <vt:lpstr>Age Distribution:</vt:lpstr>
      <vt:lpstr>Acute leukemias</vt:lpstr>
      <vt:lpstr>ACUTE MYELOID LEUKEMIAS (AML)</vt:lpstr>
      <vt:lpstr>CLINICAL PRESENTATION</vt:lpstr>
      <vt:lpstr>Diagnosis of AML</vt:lpstr>
      <vt:lpstr>Cytochemistry</vt:lpstr>
      <vt:lpstr>MONOCLONAL Ab IN THE CLASSIFICATION OF ACUTE LEUKEMIAS</vt:lpstr>
      <vt:lpstr>Blood picture</vt:lpstr>
      <vt:lpstr>AML-Minimally Differentiated M0</vt:lpstr>
      <vt:lpstr>AML without MATURATION M1</vt:lpstr>
      <vt:lpstr>AML with MATURATION M2</vt:lpstr>
      <vt:lpstr>AML: M3</vt:lpstr>
      <vt:lpstr>ACUTE MYELOMONOCYTIC LEUKEMIA (AMMoL): M4</vt:lpstr>
      <vt:lpstr>ACUTE MONOCYTIC LEUKEMIA (AMoL):  M5</vt:lpstr>
      <vt:lpstr>ACUTE ERYTHROID LEUKEMIA:  M6</vt:lpstr>
      <vt:lpstr>ACUTE MEGAKARYOCYTIC LEUKEMIA (AMgL):  M7</vt:lpstr>
      <vt:lpstr>Prognostic Factors in AML-IPT, GENETIS</vt:lpstr>
      <vt:lpstr>Acute lymphoblastic leukemia (ALL)</vt:lpstr>
      <vt:lpstr>Acute lymphoblastic leukemia (ALL),</vt:lpstr>
      <vt:lpstr>all</vt:lpstr>
      <vt:lpstr>PowerPoint Presentation</vt:lpstr>
      <vt:lpstr>Subtyping of the various forms of ALL used to be done according to the French-American-British (FAB) classification</vt:lpstr>
      <vt:lpstr>PowerPoint Presentation</vt:lpstr>
      <vt:lpstr>Clinical Presentation</vt:lpstr>
      <vt:lpstr>c/f</vt:lpstr>
      <vt:lpstr>PowerPoint Presentation</vt:lpstr>
      <vt:lpstr>diagnosis</vt:lpstr>
      <vt:lpstr>Variant Features of ALL</vt:lpstr>
      <vt:lpstr>   CHRONIC   LEUKAEMIAS</vt:lpstr>
      <vt:lpstr>Chronic Leukemias: </vt:lpstr>
      <vt:lpstr>CHRONIC MYELOID LEUKEMIA</vt:lpstr>
      <vt:lpstr>PATHOPHYSIOLOGY</vt:lpstr>
      <vt:lpstr>PHILADELPHIA CHROMOSOME</vt:lpstr>
      <vt:lpstr>PHILADELPHIA CHROMOSOME</vt:lpstr>
      <vt:lpstr>PowerPoint Presentation</vt:lpstr>
      <vt:lpstr>BM  -  study</vt:lpstr>
      <vt:lpstr>Clinical  features:    </vt:lpstr>
      <vt:lpstr>BONE MARROW</vt:lpstr>
      <vt:lpstr>COURSE OF CML</vt:lpstr>
      <vt:lpstr>BLAST CRISIS</vt:lpstr>
      <vt:lpstr>VARIANTS</vt:lpstr>
      <vt:lpstr>CLL:</vt:lpstr>
      <vt:lpstr>C L L:</vt:lpstr>
      <vt:lpstr>C L L:</vt:lpstr>
      <vt:lpstr>Clinical  features:</vt:lpstr>
      <vt:lpstr>CLINICAL  COURSE  &amp;  PROGNOSIS</vt:lpstr>
      <vt:lpstr>Myeloproliferative Syndromes:</vt:lpstr>
      <vt:lpstr> CHRONIC MYELOPROLIFERATIVE DISORDERS (CMPD)</vt:lpstr>
      <vt:lpstr>POLYCYTHEMIA VERA</vt:lpstr>
      <vt:lpstr>CLASSIFICATION OF POLYCYTHEMIA</vt:lpstr>
      <vt:lpstr>PATHOPHYSIOLOGY OF PV </vt:lpstr>
      <vt:lpstr>CLINICAL FEATURES</vt:lpstr>
      <vt:lpstr>BLOOD &amp; BM</vt:lpstr>
      <vt:lpstr>OTHER TESTS</vt:lpstr>
      <vt:lpstr>COURSE &amp; PROGNOSIS</vt:lpstr>
      <vt:lpstr>MYELODYSPLASTIC SYNDROMES</vt:lpstr>
      <vt:lpstr>PowerPoint Presentation</vt:lpstr>
      <vt:lpstr>MDS Definition</vt:lpstr>
      <vt:lpstr>MDS Classification / REAL-WHO (2001)</vt:lpstr>
      <vt:lpstr>Etiology of MDS</vt:lpstr>
      <vt:lpstr>MDS – Pathogenies/Pathophysiology  </vt:lpstr>
      <vt:lpstr>CLINICAL FEATURES</vt:lpstr>
      <vt:lpstr>MDS In Children</vt:lpstr>
      <vt:lpstr>REFRACTORY ANAEMIA</vt:lpstr>
      <vt:lpstr>RARS</vt:lpstr>
      <vt:lpstr>RCMD</vt:lpstr>
      <vt:lpstr>RAEB</vt:lpstr>
      <vt:lpstr>PERIPHERAL SMEAR FINDINGS</vt:lpstr>
      <vt:lpstr>Bone Marrow Findings in  MDS</vt:lpstr>
      <vt:lpstr>Role of BM Bx in MDS</vt:lpstr>
      <vt:lpstr>lymphomas</vt:lpstr>
      <vt:lpstr>Hodgkin Disease</vt:lpstr>
      <vt:lpstr>Hodgkin Disease</vt:lpstr>
      <vt:lpstr>Clinical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WBC disorders</dc:title>
  <dc:creator>Dr Ajith Kumar</dc:creator>
  <cp:lastModifiedBy>Lib Lab One</cp:lastModifiedBy>
  <cp:revision>58</cp:revision>
  <dcterms:created xsi:type="dcterms:W3CDTF">2010-07-30T06:01:03Z</dcterms:created>
  <dcterms:modified xsi:type="dcterms:W3CDTF">2019-12-30T08:54:24Z</dcterms:modified>
</cp:coreProperties>
</file>